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0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555785-EF0C-4739-B3FD-179C28F5B7AF}" type="datetimeFigureOut">
              <a:rPr lang="fa-IR" smtClean="0"/>
              <a:pPr/>
              <a:t>01/07/1437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500843B-C897-4A08-8EBB-574C6650E5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2924944"/>
            <a:ext cx="8640960" cy="2736304"/>
          </a:xfrm>
        </p:spPr>
        <p:txBody>
          <a:bodyPr>
            <a:normAutofit/>
          </a:bodyPr>
          <a:lstStyle/>
          <a:p>
            <a:r>
              <a:rPr lang="fa-IR" sz="5400" dirty="0" smtClean="0">
                <a:cs typeface="EntezareZohoor B3" pitchFamily="2" charset="-78"/>
              </a:rPr>
              <a:t>دانشجوی گرامی آیین نامه آموزشی که به صورت </a:t>
            </a:r>
            <a:r>
              <a:rPr lang="fa-IR" sz="5400" dirty="0" smtClean="0">
                <a:solidFill>
                  <a:srgbClr val="FF0000"/>
                </a:solidFill>
                <a:cs typeface="EntezareZohoor B3" pitchFamily="2" charset="-78"/>
              </a:rPr>
              <a:t>دفترچه</a:t>
            </a:r>
            <a:r>
              <a:rPr lang="fa-IR" sz="5400" dirty="0" smtClean="0">
                <a:cs typeface="EntezareZohoor B3" pitchFamily="2" charset="-78"/>
              </a:rPr>
              <a:t> دراختیار شما قرار گرفته است را مطالعه نمایید.</a:t>
            </a:r>
            <a:endParaRPr lang="fa-IR" sz="5400" dirty="0">
              <a:cs typeface="EntezareZohoor B3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82126" y="332656"/>
            <a:ext cx="51845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1)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795696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2"/>
            <a:ext cx="8712968" cy="3450696"/>
          </a:xfrm>
        </p:spPr>
        <p:txBody>
          <a:bodyPr>
            <a:normAutofit/>
          </a:bodyPr>
          <a:lstStyle/>
          <a:p>
            <a:pPr algn="just"/>
            <a:r>
              <a:rPr lang="fa-IR" sz="3200" dirty="0" smtClean="0">
                <a:cs typeface="B Homa" pitchFamily="2" charset="-78"/>
              </a:rPr>
              <a:t>دانشجویان دوره ی روزانه به دلیل استفاده از </a:t>
            </a:r>
            <a:r>
              <a:rPr lang="fa-IR" sz="3200" dirty="0" smtClean="0">
                <a:solidFill>
                  <a:srgbClr val="FF0000"/>
                </a:solidFill>
                <a:cs typeface="B Homa" pitchFamily="2" charset="-78"/>
              </a:rPr>
              <a:t>آموزش رایگان </a:t>
            </a:r>
            <a:r>
              <a:rPr lang="fa-IR" sz="3200" dirty="0" smtClean="0">
                <a:cs typeface="B Homa" pitchFamily="2" charset="-78"/>
              </a:rPr>
              <a:t>،</a:t>
            </a:r>
            <a:r>
              <a:rPr lang="fa-IR" sz="3200" dirty="0" smtClean="0">
                <a:solidFill>
                  <a:srgbClr val="FF0000"/>
                </a:solidFill>
                <a:cs typeface="B Homa" pitchFamily="2" charset="-78"/>
              </a:rPr>
              <a:t> تعهد خدمت </a:t>
            </a:r>
            <a:r>
              <a:rPr lang="fa-IR" sz="3200" dirty="0" smtClean="0">
                <a:cs typeface="B Homa" pitchFamily="2" charset="-78"/>
              </a:rPr>
              <a:t>داشته و در صورت ادامه ی تحصیل در مقاطع بالاتر در دانشگاه های آزاد اسلامی و وموسسات آموزش عالی غیرانتفاعی ، می بایست </a:t>
            </a:r>
            <a:r>
              <a:rPr lang="fa-IR" sz="3200" dirty="0" smtClean="0">
                <a:solidFill>
                  <a:srgbClr val="FF0000"/>
                </a:solidFill>
                <a:cs typeface="B Homa" pitchFamily="2" charset="-78"/>
              </a:rPr>
              <a:t>تمدید تعهد </a:t>
            </a:r>
            <a:r>
              <a:rPr lang="fa-IR" sz="3200" dirty="0" smtClean="0">
                <a:cs typeface="B Homa" pitchFamily="2" charset="-78"/>
              </a:rPr>
              <a:t>نمایند</a:t>
            </a:r>
            <a:endParaRPr lang="fa-IR" sz="3200" dirty="0">
              <a:cs typeface="B Hom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332656"/>
            <a:ext cx="547260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</a:t>
            </a:r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10)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016469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2"/>
            <a:ext cx="8712968" cy="3450696"/>
          </a:xfrm>
        </p:spPr>
        <p:txBody>
          <a:bodyPr>
            <a:normAutofit/>
          </a:bodyPr>
          <a:lstStyle/>
          <a:p>
            <a:pPr algn="just"/>
            <a:r>
              <a:rPr lang="fa-IR" sz="3200" dirty="0" smtClean="0">
                <a:cs typeface="B Homa" pitchFamily="2" charset="-78"/>
              </a:rPr>
              <a:t>غیبت کلاسی بیش از 3 جلسه وغیبت در جلسه امتحان پایان نیمسال بدون عذز موجه به منزله غیبت غیر موجه تاقی شده و نمره درس صفر منظور می گردد.</a:t>
            </a:r>
            <a:endParaRPr lang="fa-IR" sz="3200" dirty="0">
              <a:cs typeface="B Hom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332656"/>
            <a:ext cx="547260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</a:t>
            </a:r>
            <a:r>
              <a:rPr lang="fa-IR" sz="4400" b="1" smtClean="0">
                <a:solidFill>
                  <a:srgbClr val="FFFF00"/>
                </a:solidFill>
                <a:cs typeface="B Jadid" pitchFamily="2" charset="-78"/>
              </a:rPr>
              <a:t>شماره </a:t>
            </a:r>
            <a:r>
              <a:rPr lang="fa-IR" sz="4400" b="1" smtClean="0">
                <a:solidFill>
                  <a:srgbClr val="FFFF00"/>
                </a:solidFill>
                <a:cs typeface="B Jadid" pitchFamily="2" charset="-78"/>
              </a:rPr>
              <a:t>11)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016469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564904"/>
            <a:ext cx="8352928" cy="3384376"/>
          </a:xfrm>
        </p:spPr>
        <p:txBody>
          <a:bodyPr>
            <a:normAutofit/>
          </a:bodyPr>
          <a:lstStyle/>
          <a:p>
            <a:pPr algn="just"/>
            <a:r>
              <a:rPr lang="fa-IR" sz="5400" dirty="0" smtClean="0">
                <a:latin typeface="Arial" pitchFamily="34" charset="0"/>
                <a:cs typeface="B Zar" pitchFamily="2" charset="-78"/>
              </a:rPr>
              <a:t>حداکثرمدت مجاز تحصیل دردوره</a:t>
            </a:r>
            <a:r>
              <a:rPr lang="fa-IR" sz="5400" baseline="-25000" dirty="0" smtClean="0">
                <a:latin typeface="Arial" pitchFamily="34" charset="0"/>
                <a:cs typeface="B Zar" pitchFamily="2" charset="-78"/>
              </a:rPr>
              <a:t> </a:t>
            </a:r>
            <a:r>
              <a:rPr lang="fa-IR" sz="5400" dirty="0" smtClean="0">
                <a:latin typeface="Arial" pitchFamily="34" charset="0"/>
                <a:cs typeface="B Zar" pitchFamily="2" charset="-78"/>
              </a:rPr>
              <a:t>ی کاردانی و کارشناسی ناپیوسته </a:t>
            </a:r>
            <a:r>
              <a:rPr lang="fa-IR" sz="5400" dirty="0" smtClean="0">
                <a:solidFill>
                  <a:srgbClr val="FF0000"/>
                </a:solidFill>
                <a:latin typeface="Arial" pitchFamily="34" charset="0"/>
                <a:cs typeface="B Zar" pitchFamily="2" charset="-78"/>
              </a:rPr>
              <a:t>2سال (4ترم</a:t>
            </a:r>
            <a:r>
              <a:rPr lang="fa-IR" sz="5400" dirty="0" smtClean="0">
                <a:solidFill>
                  <a:srgbClr val="FF0000"/>
                </a:solidFill>
                <a:latin typeface="Arial" pitchFamily="34" charset="0"/>
                <a:cs typeface="B Zar" pitchFamily="2" charset="-78"/>
              </a:rPr>
              <a:t>) </a:t>
            </a:r>
            <a:r>
              <a:rPr lang="fa-IR" sz="5400" dirty="0" smtClean="0">
                <a:latin typeface="Arial" pitchFamily="34" charset="0"/>
                <a:cs typeface="B Zar" pitchFamily="2" charset="-78"/>
              </a:rPr>
              <a:t>می باشد.</a:t>
            </a:r>
          </a:p>
          <a:p>
            <a:pPr algn="just"/>
            <a:endParaRPr lang="fa-IR" dirty="0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332656"/>
            <a:ext cx="51845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2)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452645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924944"/>
            <a:ext cx="8424936" cy="3450696"/>
          </a:xfrm>
        </p:spPr>
        <p:txBody>
          <a:bodyPr>
            <a:normAutofit/>
          </a:bodyPr>
          <a:lstStyle/>
          <a:p>
            <a:pPr algn="just"/>
            <a:r>
              <a:rPr lang="fa-IR" sz="3600" dirty="0" smtClean="0">
                <a:cs typeface="B Jadid" pitchFamily="2" charset="-78"/>
              </a:rPr>
              <a:t>حداقل واحد انتخابی دانشجو در هر </a:t>
            </a:r>
            <a:r>
              <a:rPr lang="fa-IR" sz="3600" dirty="0" smtClean="0">
                <a:solidFill>
                  <a:schemeClr val="accent2"/>
                </a:solidFill>
                <a:cs typeface="B Jadid" pitchFamily="2" charset="-78"/>
              </a:rPr>
              <a:t>نیمسال </a:t>
            </a:r>
            <a:r>
              <a:rPr lang="fa-IR" sz="3600" dirty="0" smtClean="0">
                <a:solidFill>
                  <a:schemeClr val="accent2"/>
                </a:solidFill>
                <a:cs typeface="B Jadid" pitchFamily="2" charset="-78"/>
              </a:rPr>
              <a:t>12</a:t>
            </a:r>
            <a:r>
              <a:rPr lang="fa-IR" sz="3600" dirty="0" smtClean="0">
                <a:cs typeface="B Jadid" pitchFamily="2" charset="-78"/>
              </a:rPr>
              <a:t>وحداکثر </a:t>
            </a:r>
            <a:r>
              <a:rPr lang="fa-IR" sz="3600" dirty="0" smtClean="0">
                <a:cs typeface="B Jadid" pitchFamily="2" charset="-78"/>
              </a:rPr>
              <a:t>آن </a:t>
            </a:r>
            <a:r>
              <a:rPr lang="fa-IR" sz="3600" dirty="0" smtClean="0">
                <a:solidFill>
                  <a:schemeClr val="accent6"/>
                </a:solidFill>
                <a:cs typeface="B Jadid" pitchFamily="2" charset="-78"/>
              </a:rPr>
              <a:t>20</a:t>
            </a:r>
            <a:r>
              <a:rPr lang="fa-IR" sz="3600" dirty="0" smtClean="0">
                <a:solidFill>
                  <a:schemeClr val="accent6"/>
                </a:solidFill>
                <a:cs typeface="B Jadid" pitchFamily="2" charset="-78"/>
              </a:rPr>
              <a:t>واحد </a:t>
            </a:r>
            <a:r>
              <a:rPr lang="fa-IR" sz="3600" dirty="0" smtClean="0">
                <a:cs typeface="B Jadid" pitchFamily="2" charset="-78"/>
              </a:rPr>
              <a:t>درسی می باشد.</a:t>
            </a:r>
          </a:p>
          <a:p>
            <a:pPr marL="0" indent="0" algn="just">
              <a:buNone/>
            </a:pPr>
            <a:r>
              <a:rPr lang="fa-IR" sz="3600" dirty="0" smtClean="0">
                <a:cs typeface="B Jadid" pitchFamily="2" charset="-78"/>
              </a:rPr>
              <a:t>و حداکثر واحد انتخابی در دوره ی </a:t>
            </a:r>
            <a:r>
              <a:rPr lang="fa-IR" sz="3600" dirty="0" smtClean="0">
                <a:solidFill>
                  <a:srgbClr val="FF0000"/>
                </a:solidFill>
                <a:cs typeface="B Jadid" pitchFamily="2" charset="-78"/>
              </a:rPr>
              <a:t>تابستان 6 </a:t>
            </a:r>
            <a:r>
              <a:rPr lang="fa-IR" sz="3600" dirty="0" smtClean="0">
                <a:cs typeface="B Jadid" pitchFamily="2" charset="-78"/>
              </a:rPr>
              <a:t>واحد است.</a:t>
            </a:r>
            <a:endParaRPr lang="fa-IR" sz="3600" dirty="0">
              <a:cs typeface="B Jadid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332656"/>
            <a:ext cx="51845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3)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008018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924944"/>
            <a:ext cx="8424936" cy="3450696"/>
          </a:xfrm>
        </p:spPr>
        <p:txBody>
          <a:bodyPr>
            <a:normAutofit/>
          </a:bodyPr>
          <a:lstStyle/>
          <a:p>
            <a:pPr algn="just"/>
            <a:r>
              <a:rPr lang="fa-IR" sz="4400" dirty="0" smtClean="0">
                <a:cs typeface="B Yekan" pitchFamily="2" charset="-78"/>
              </a:rPr>
              <a:t>مسئولیت انتخاب واحد اعم از رعایت </a:t>
            </a:r>
            <a:r>
              <a:rPr lang="fa-IR" sz="4400" dirty="0" smtClean="0">
                <a:solidFill>
                  <a:srgbClr val="92D050"/>
                </a:solidFill>
                <a:cs typeface="B Yekan" pitchFamily="2" charset="-78"/>
              </a:rPr>
              <a:t>حداقل و حداکثر واحد و رعایت پیش نیاز </a:t>
            </a:r>
            <a:r>
              <a:rPr lang="fa-IR" sz="4400" dirty="0" smtClean="0">
                <a:cs typeface="B Yekan" pitchFamily="2" charset="-78"/>
              </a:rPr>
              <a:t>و سایر ضوابط بر عهده ی دانشجو است.</a:t>
            </a:r>
            <a:endParaRPr lang="fa-IR" sz="4400" dirty="0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332656"/>
            <a:ext cx="51845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4)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922647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conveyo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924944"/>
            <a:ext cx="8568952" cy="3450696"/>
          </a:xfrm>
        </p:spPr>
        <p:txBody>
          <a:bodyPr>
            <a:normAutofit/>
          </a:bodyPr>
          <a:lstStyle/>
          <a:p>
            <a:pPr algn="just"/>
            <a:r>
              <a:rPr lang="fa-IR" sz="4800" dirty="0" smtClean="0">
                <a:cs typeface="B Mitra" pitchFamily="2" charset="-78"/>
              </a:rPr>
              <a:t>دانشجویان عزیز لطفا در اسرع وقت نسبت به دریافت </a:t>
            </a:r>
            <a:r>
              <a:rPr lang="fa-IR" sz="4800" b="1" dirty="0" smtClean="0">
                <a:solidFill>
                  <a:srgbClr val="92D050"/>
                </a:solidFill>
                <a:cs typeface="B Mitra" pitchFamily="2" charset="-78"/>
              </a:rPr>
              <a:t>جدول دروس (ترم بندی) </a:t>
            </a:r>
            <a:r>
              <a:rPr lang="fa-IR" sz="4800" dirty="0" smtClean="0">
                <a:cs typeface="B Mitra" pitchFamily="2" charset="-78"/>
              </a:rPr>
              <a:t>از واحد انتشارات دانشکده اقدام نمایند.</a:t>
            </a:r>
            <a:endParaRPr lang="fa-IR" sz="4800" dirty="0">
              <a:cs typeface="B Mitr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332656"/>
            <a:ext cx="51845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5)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743455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780928"/>
            <a:ext cx="8424936" cy="3450696"/>
          </a:xfrm>
        </p:spPr>
        <p:txBody>
          <a:bodyPr>
            <a:normAutofit/>
          </a:bodyPr>
          <a:lstStyle/>
          <a:p>
            <a:pPr algn="just"/>
            <a:r>
              <a:rPr lang="fa-IR" sz="3600" dirty="0" smtClean="0">
                <a:cs typeface="B Yekan" pitchFamily="2" charset="-78"/>
              </a:rPr>
              <a:t>دانشجویان گرامی در صورت داشتن مشکل آموزشی وهر گونه سوال آموزشی ،در ابتدا به </a:t>
            </a:r>
            <a:r>
              <a:rPr lang="fa-IR" sz="3600" b="1" dirty="0" smtClean="0">
                <a:solidFill>
                  <a:srgbClr val="FF0000"/>
                </a:solidFill>
                <a:cs typeface="B Yekan" pitchFamily="2" charset="-78"/>
              </a:rPr>
              <a:t>مدیر محترم گروه </a:t>
            </a:r>
            <a:r>
              <a:rPr lang="fa-IR" sz="3600" dirty="0" smtClean="0">
                <a:cs typeface="B Yekan" pitchFamily="2" charset="-78"/>
              </a:rPr>
              <a:t>خود مراجعه نمایند.</a:t>
            </a:r>
            <a:endParaRPr lang="fa-IR" sz="3600" dirty="0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332656"/>
            <a:ext cx="51845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6)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62896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852936"/>
            <a:ext cx="8640960" cy="3450696"/>
          </a:xfrm>
        </p:spPr>
        <p:txBody>
          <a:bodyPr>
            <a:normAutofit/>
          </a:bodyPr>
          <a:lstStyle/>
          <a:p>
            <a:r>
              <a:rPr lang="fa-IR" sz="6000" dirty="0" smtClean="0">
                <a:cs typeface="B Lotus" pitchFamily="2" charset="-78"/>
              </a:rPr>
              <a:t>حداقل نمره ی قبولی هر </a:t>
            </a:r>
            <a:r>
              <a:rPr lang="fa-IR" sz="6000" dirty="0" smtClean="0">
                <a:solidFill>
                  <a:srgbClr val="FF0000"/>
                </a:solidFill>
                <a:cs typeface="B Lotus" pitchFamily="2" charset="-78"/>
              </a:rPr>
              <a:t>درس 10 </a:t>
            </a:r>
            <a:r>
              <a:rPr lang="fa-IR" sz="6000" dirty="0" smtClean="0">
                <a:cs typeface="B Lotus" pitchFamily="2" charset="-78"/>
              </a:rPr>
              <a:t>می باشد.</a:t>
            </a:r>
            <a:endParaRPr lang="fa-IR" sz="6000" dirty="0">
              <a:cs typeface="B Lotus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332656"/>
            <a:ext cx="51845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</a:t>
            </a:r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7)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976287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564904"/>
            <a:ext cx="8712968" cy="3450696"/>
          </a:xfrm>
        </p:spPr>
        <p:txBody>
          <a:bodyPr>
            <a:normAutofit/>
          </a:bodyPr>
          <a:lstStyle/>
          <a:p>
            <a:pPr algn="just"/>
            <a:r>
              <a:rPr lang="fa-IR" sz="4000" dirty="0" smtClean="0">
                <a:cs typeface="B Yekan" pitchFamily="2" charset="-78"/>
              </a:rPr>
              <a:t>چنانچه معدل هر نیمسال تحصیلی دانشجو </a:t>
            </a:r>
            <a:r>
              <a:rPr lang="fa-IR" sz="4000" b="1" dirty="0" smtClean="0">
                <a:solidFill>
                  <a:srgbClr val="FF0000"/>
                </a:solidFill>
                <a:cs typeface="B Yekan" pitchFamily="2" charset="-78"/>
              </a:rPr>
              <a:t>کمتر از 12 باشد</a:t>
            </a:r>
            <a:r>
              <a:rPr lang="fa-IR" sz="4000" b="1" dirty="0" smtClean="0">
                <a:solidFill>
                  <a:srgbClr val="0070C0"/>
                </a:solidFill>
                <a:cs typeface="B Yekan" pitchFamily="2" charset="-78"/>
              </a:rPr>
              <a:t> </a:t>
            </a:r>
            <a:r>
              <a:rPr lang="fa-IR" sz="4000" dirty="0" smtClean="0">
                <a:cs typeface="B Yekan" pitchFamily="2" charset="-78"/>
              </a:rPr>
              <a:t>دانشجو در آن نیمسال مشروط می گردد و نیمسال بعد </a:t>
            </a:r>
            <a:r>
              <a:rPr lang="fa-IR" sz="4000" dirty="0" smtClean="0">
                <a:solidFill>
                  <a:srgbClr val="FF0000"/>
                </a:solidFill>
                <a:cs typeface="B Yekan" pitchFamily="2" charset="-78"/>
              </a:rPr>
              <a:t>حداکثر 14</a:t>
            </a:r>
            <a:r>
              <a:rPr lang="fa-IR" sz="4000" dirty="0" smtClean="0">
                <a:cs typeface="B Yekan" pitchFamily="2" charset="-78"/>
              </a:rPr>
              <a:t> واحد   </a:t>
            </a:r>
          </a:p>
          <a:p>
            <a:pPr algn="just"/>
            <a:r>
              <a:rPr lang="fa-IR" sz="4000" dirty="0" smtClean="0">
                <a:cs typeface="B Yekan" pitchFamily="2" charset="-78"/>
              </a:rPr>
              <a:t>می تواند انتخاب نماید.</a:t>
            </a:r>
            <a:endParaRPr lang="fa-IR" sz="4000" dirty="0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332656"/>
            <a:ext cx="51845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</a:t>
            </a:r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8)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566448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708920"/>
            <a:ext cx="8784976" cy="3450696"/>
          </a:xfrm>
        </p:spPr>
        <p:txBody>
          <a:bodyPr>
            <a:normAutofit/>
          </a:bodyPr>
          <a:lstStyle/>
          <a:p>
            <a:pPr algn="just"/>
            <a:r>
              <a:rPr lang="fa-IR" sz="4000" dirty="0" smtClean="0">
                <a:cs typeface="B Yekan" pitchFamily="2" charset="-78"/>
              </a:rPr>
              <a:t>دانشجوی دوره ی </a:t>
            </a:r>
            <a:r>
              <a:rPr lang="fa-IR" sz="4000" dirty="0" smtClean="0">
                <a:solidFill>
                  <a:srgbClr val="F640E9"/>
                </a:solidFill>
                <a:cs typeface="B Yekan" pitchFamily="2" charset="-78"/>
              </a:rPr>
              <a:t>کاردانی</a:t>
            </a:r>
            <a:r>
              <a:rPr lang="fa-IR" sz="4000" dirty="0" smtClean="0">
                <a:cs typeface="B Yekan" pitchFamily="2" charset="-78"/>
              </a:rPr>
              <a:t> و </a:t>
            </a:r>
            <a:r>
              <a:rPr lang="fa-IR" sz="4000" dirty="0" smtClean="0">
                <a:solidFill>
                  <a:schemeClr val="accent5"/>
                </a:solidFill>
                <a:cs typeface="B Yekan" pitchFamily="2" charset="-78"/>
              </a:rPr>
              <a:t>کارشناسی ناپیوسته </a:t>
            </a:r>
            <a:r>
              <a:rPr lang="fa-IR" sz="4000" dirty="0" smtClean="0">
                <a:cs typeface="B Yekan" pitchFamily="2" charset="-78"/>
              </a:rPr>
              <a:t>که در دو نیمسال مشروط </a:t>
            </a:r>
            <a:r>
              <a:rPr lang="fa-IR" sz="4000" dirty="0" smtClean="0">
                <a:cs typeface="B Yekan" pitchFamily="2" charset="-78"/>
              </a:rPr>
              <a:t>گردداز </a:t>
            </a:r>
            <a:r>
              <a:rPr lang="fa-IR" sz="4000" dirty="0" smtClean="0">
                <a:cs typeface="B Yekan" pitchFamily="2" charset="-78"/>
              </a:rPr>
              <a:t>تحصیل محروم </a:t>
            </a:r>
            <a:r>
              <a:rPr lang="fa-IR" sz="4000" dirty="0" smtClean="0">
                <a:cs typeface="B Yekan" pitchFamily="2" charset="-78"/>
              </a:rPr>
              <a:t>می </a:t>
            </a:r>
            <a:r>
              <a:rPr lang="fa-IR" sz="4000" dirty="0" smtClean="0">
                <a:cs typeface="B Yekan" pitchFamily="2" charset="-78"/>
              </a:rPr>
              <a:t>شود.</a:t>
            </a:r>
            <a:endParaRPr lang="fa-IR" sz="4000" dirty="0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332656"/>
            <a:ext cx="54006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پیام آموزشی (شماره </a:t>
            </a:r>
            <a:r>
              <a:rPr lang="fa-IR" sz="4400" b="1" dirty="0" smtClean="0">
                <a:solidFill>
                  <a:srgbClr val="FFFF00"/>
                </a:solidFill>
                <a:cs typeface="B Jadid" pitchFamily="2" charset="-78"/>
              </a:rPr>
              <a:t>9)</a:t>
            </a:r>
            <a:endParaRPr lang="fa-IR" sz="4400" b="1" dirty="0">
              <a:solidFill>
                <a:srgbClr val="FFFF00"/>
              </a:solidFill>
              <a:cs typeface="B Jadid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5475"/>
            <a:ext cx="1086450" cy="918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159181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120</TotalTime>
  <Words>318</Words>
  <Application>Microsoft Office PowerPoint</Application>
  <PresentationFormat>On-screen Show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XPro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Rahbari</dc:creator>
  <cp:lastModifiedBy>pc</cp:lastModifiedBy>
  <cp:revision>14</cp:revision>
  <dcterms:created xsi:type="dcterms:W3CDTF">2013-10-08T08:11:25Z</dcterms:created>
  <dcterms:modified xsi:type="dcterms:W3CDTF">2015-10-20T04:56:33Z</dcterms:modified>
</cp:coreProperties>
</file>