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60"/>
  </p:notesMasterIdLst>
  <p:sldIdLst>
    <p:sldId id="256" r:id="rId2"/>
    <p:sldId id="276" r:id="rId3"/>
    <p:sldId id="277" r:id="rId4"/>
    <p:sldId id="278" r:id="rId5"/>
    <p:sldId id="279" r:id="rId6"/>
    <p:sldId id="280"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257" r:id="rId40"/>
    <p:sldId id="258" r:id="rId41"/>
    <p:sldId id="259" r:id="rId42"/>
    <p:sldId id="260" r:id="rId43"/>
    <p:sldId id="261" r:id="rId44"/>
    <p:sldId id="262" r:id="rId45"/>
    <p:sldId id="263" r:id="rId46"/>
    <p:sldId id="264" r:id="rId47"/>
    <p:sldId id="265" r:id="rId48"/>
    <p:sldId id="266" r:id="rId49"/>
    <p:sldId id="267" r:id="rId50"/>
    <p:sldId id="268" r:id="rId51"/>
    <p:sldId id="269" r:id="rId52"/>
    <p:sldId id="270" r:id="rId53"/>
    <p:sldId id="271" r:id="rId54"/>
    <p:sldId id="272" r:id="rId55"/>
    <p:sldId id="273" r:id="rId56"/>
    <p:sldId id="274" r:id="rId57"/>
    <p:sldId id="275" r:id="rId58"/>
    <p:sldId id="315"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AA3B2DC-BD86-4CCA-AEF9-53CE61506E06}" type="datetimeFigureOut">
              <a:rPr lang="fa-IR" smtClean="0"/>
              <a:pPr/>
              <a:t>06/28/1440</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B318B22-340C-47CC-9010-C4EFA2DDAFE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3B318B22-340C-47CC-9010-C4EFA2DDAFE1}" type="slidenum">
              <a:rPr lang="fa-IR" smtClean="0"/>
              <a:pPr/>
              <a:t>22</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a:t>ی</a:t>
            </a:r>
          </a:p>
        </p:txBody>
      </p:sp>
      <p:sp>
        <p:nvSpPr>
          <p:cNvPr id="4" name="Slide Number Placeholder 3"/>
          <p:cNvSpPr>
            <a:spLocks noGrp="1"/>
          </p:cNvSpPr>
          <p:nvPr>
            <p:ph type="sldNum" sz="quarter" idx="10"/>
          </p:nvPr>
        </p:nvSpPr>
        <p:spPr/>
        <p:txBody>
          <a:bodyPr/>
          <a:lstStyle/>
          <a:p>
            <a:fld id="{3B318B22-340C-47CC-9010-C4EFA2DDAFE1}" type="slidenum">
              <a:rPr lang="fa-IR" smtClean="0"/>
              <a:pPr/>
              <a:t>32</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3/5/2019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3/5/2019</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3/5/2019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3/5/2019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3/5/2019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1D8BD707-D9CF-40AE-B4C6-C98DA3205C09}" type="datetimeFigureOut">
              <a:rPr lang="en-US" smtClean="0"/>
              <a:pPr/>
              <a:t>3/5/2019</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3/5/2019</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3/5/2019</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3/5/2019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0"/>
            <a:ext cx="6172200" cy="1894362"/>
          </a:xfrm>
        </p:spPr>
        <p:txBody>
          <a:bodyPr/>
          <a:lstStyle/>
          <a:p>
            <a:pPr algn="ctr"/>
            <a:r>
              <a:rPr lang="en-US" dirty="0"/>
              <a:t> </a:t>
            </a:r>
            <a:r>
              <a:rPr lang="fa-IR" sz="4800" dirty="0">
                <a:solidFill>
                  <a:schemeClr val="tx1"/>
                </a:solidFill>
                <a:cs typeface="B Nazanin" pitchFamily="2" charset="-78"/>
              </a:rPr>
              <a:t>به نام مهندس هستی </a:t>
            </a:r>
          </a:p>
        </p:txBody>
      </p:sp>
      <p:sp>
        <p:nvSpPr>
          <p:cNvPr id="3" name="Subtitle 2"/>
          <p:cNvSpPr>
            <a:spLocks noGrp="1"/>
          </p:cNvSpPr>
          <p:nvPr>
            <p:ph type="subTitle" idx="1"/>
          </p:nvPr>
        </p:nvSpPr>
        <p:spPr>
          <a:xfrm>
            <a:off x="2286000" y="2971800"/>
            <a:ext cx="6172200" cy="1371600"/>
          </a:xfrm>
        </p:spPr>
        <p:txBody>
          <a:bodyPr>
            <a:normAutofit fontScale="92500" lnSpcReduction="10000"/>
          </a:bodyPr>
          <a:lstStyle/>
          <a:p>
            <a:pPr algn="ctr"/>
            <a:r>
              <a:rPr lang="fa-IR" sz="3200" dirty="0">
                <a:solidFill>
                  <a:schemeClr val="tx1"/>
                </a:solidFill>
                <a:cs typeface="B Nazanin" pitchFamily="2" charset="-78"/>
              </a:rPr>
              <a:t>شیوه تدوین استانداردهای ملی و  بین المللی</a:t>
            </a:r>
          </a:p>
          <a:p>
            <a:pPr algn="ctr"/>
            <a:r>
              <a:rPr lang="fa-IR" sz="3200" dirty="0">
                <a:solidFill>
                  <a:schemeClr val="tx1"/>
                </a:solidFill>
                <a:cs typeface="B Nazanin" pitchFamily="2" charset="-78"/>
              </a:rPr>
              <a:t> </a:t>
            </a:r>
          </a:p>
          <a:p>
            <a:pPr rtl="1"/>
            <a:r>
              <a:rPr lang="fa-IR" dirty="0"/>
              <a:t>  </a:t>
            </a:r>
            <a:r>
              <a:rPr lang="fa-IR" sz="2400" dirty="0">
                <a:solidFill>
                  <a:schemeClr val="tx1"/>
                </a:solidFill>
                <a:cs typeface="B Nazanin" pitchFamily="2" charset="-78"/>
              </a:rPr>
              <a:t>اداره کل استاندارد گیلان</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عنوان استاندارد</a:t>
            </a:r>
            <a:endParaRPr lang="fa-IR" sz="4000" dirty="0">
              <a:solidFill>
                <a:srgbClr val="FF0000"/>
              </a:solidFill>
            </a:endParaRPr>
          </a:p>
        </p:txBody>
      </p:sp>
      <p:sp>
        <p:nvSpPr>
          <p:cNvPr id="3" name="Content Placeholder 2"/>
          <p:cNvSpPr>
            <a:spLocks noGrp="1"/>
          </p:cNvSpPr>
          <p:nvPr>
            <p:ph sz="quarter" idx="1"/>
          </p:nvPr>
        </p:nvSpPr>
        <p:spPr/>
        <p:txBody>
          <a:bodyPr>
            <a:normAutofit/>
          </a:bodyPr>
          <a:lstStyle/>
          <a:p>
            <a:pPr>
              <a:buFont typeface="Wingdings" pitchFamily="2" charset="2"/>
              <a:buChar char="v"/>
            </a:pPr>
            <a:r>
              <a:rPr lang="fa-IR" sz="4000" dirty="0">
                <a:cs typeface="B Nazanin" pitchFamily="2" charset="-78"/>
              </a:rPr>
              <a:t>توجه:</a:t>
            </a:r>
          </a:p>
          <a:p>
            <a:pPr>
              <a:buNone/>
            </a:pPr>
            <a:endParaRPr lang="fa-IR" sz="4000" dirty="0">
              <a:cs typeface="B Nazanin" pitchFamily="2" charset="-78"/>
            </a:endParaRPr>
          </a:p>
          <a:p>
            <a:pPr algn="ctr">
              <a:buNone/>
            </a:pPr>
            <a:r>
              <a:rPr lang="fa-IR" sz="4000" dirty="0">
                <a:cs typeface="B Nazanin" pitchFamily="2" charset="-78"/>
              </a:rPr>
              <a:t>در مورد استانداردهایی که محتوی رنگی دارد، بر روی جلد استاندارد نشانۀ دارای محتوای رنگی، درج شود.</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rgbClr val="FF0000"/>
                </a:solidFill>
                <a:cs typeface="B Nazanin" pitchFamily="2" charset="-78"/>
              </a:rPr>
              <a:t>صفحۀ داخل جلد و صفحۀ آشنایی با سازمان ملی</a:t>
            </a:r>
          </a:p>
        </p:txBody>
      </p:sp>
      <p:sp>
        <p:nvSpPr>
          <p:cNvPr id="3" name="Content Placeholder 2"/>
          <p:cNvSpPr>
            <a:spLocks noGrp="1"/>
          </p:cNvSpPr>
          <p:nvPr>
            <p:ph sz="quarter" idx="1"/>
          </p:nvPr>
        </p:nvSpPr>
        <p:spPr/>
        <p:txBody>
          <a:bodyPr>
            <a:normAutofit/>
          </a:bodyPr>
          <a:lstStyle/>
          <a:p>
            <a:pPr algn="ctr">
              <a:buNone/>
            </a:pPr>
            <a:r>
              <a:rPr lang="fa-IR" sz="4000" dirty="0">
                <a:cs typeface="B Nazanin" pitchFamily="2" charset="-78"/>
              </a:rPr>
              <a:t>طبق الگوی استاندارد 5 باید باشد.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کمیسیون تدوین استاندارد</a:t>
            </a:r>
          </a:p>
        </p:txBody>
      </p:sp>
      <p:sp>
        <p:nvSpPr>
          <p:cNvPr id="3" name="Content Placeholder 2"/>
          <p:cNvSpPr>
            <a:spLocks noGrp="1"/>
          </p:cNvSpPr>
          <p:nvPr>
            <p:ph sz="quarter" idx="1"/>
          </p:nvPr>
        </p:nvSpPr>
        <p:spPr/>
        <p:txBody>
          <a:bodyPr>
            <a:normAutofit/>
          </a:bodyPr>
          <a:lstStyle/>
          <a:p>
            <a:r>
              <a:rPr lang="fa-IR" sz="3600" dirty="0">
                <a:cs typeface="B Nazanin" pitchFamily="2" charset="-78"/>
              </a:rPr>
              <a:t>- کمیسیون فنی تدوین استاندارد</a:t>
            </a:r>
          </a:p>
          <a:p>
            <a:r>
              <a:rPr lang="fa-IR" sz="3600" dirty="0">
                <a:cs typeface="B Nazanin" pitchFamily="2" charset="-78"/>
              </a:rPr>
              <a:t>- عنوان استاندارد داخل دو کمان </a:t>
            </a:r>
          </a:p>
          <a:p>
            <a:r>
              <a:rPr lang="fa-IR" sz="3600" dirty="0">
                <a:cs typeface="B Nazanin" pitchFamily="2" charset="-78"/>
              </a:rPr>
              <a:t>- دو ستون یکی سمت راست شامل اسامی افراد به صورت رییس، دبیر، اعضاء و ویراستار به ترتیب حروف الفبا ابتدا نام خانوادگی و نام </a:t>
            </a:r>
          </a:p>
          <a:p>
            <a:r>
              <a:rPr lang="fa-IR" sz="3600" dirty="0">
                <a:cs typeface="B Nazanin" pitchFamily="2" charset="-78"/>
              </a:rPr>
              <a:t>در ستون چپ، سمت و/یا محل اشتغال آنها درج می شود.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فهرست مندرجات</a:t>
            </a:r>
          </a:p>
        </p:txBody>
      </p:sp>
      <p:sp>
        <p:nvSpPr>
          <p:cNvPr id="3" name="Content Placeholder 2"/>
          <p:cNvSpPr>
            <a:spLocks noGrp="1"/>
          </p:cNvSpPr>
          <p:nvPr>
            <p:ph sz="quarter" idx="1"/>
          </p:nvPr>
        </p:nvSpPr>
        <p:spPr/>
        <p:txBody>
          <a:bodyPr>
            <a:normAutofit/>
          </a:bodyPr>
          <a:lstStyle/>
          <a:p>
            <a:pPr>
              <a:buFont typeface="Wingdings" pitchFamily="2" charset="2"/>
              <a:buChar char="v"/>
            </a:pPr>
            <a:r>
              <a:rPr lang="fa-IR" sz="3200" dirty="0">
                <a:cs typeface="B Nazanin" pitchFamily="2" charset="-78"/>
              </a:rPr>
              <a:t>در دو ستون :</a:t>
            </a:r>
          </a:p>
          <a:p>
            <a:pPr>
              <a:buNone/>
            </a:pPr>
            <a:r>
              <a:rPr lang="fa-IR" sz="3200" dirty="0">
                <a:cs typeface="B Nazanin" pitchFamily="2" charset="-78"/>
              </a:rPr>
              <a:t>- سمت راست واژۀ عنوان</a:t>
            </a:r>
          </a:p>
          <a:p>
            <a:pPr>
              <a:buNone/>
            </a:pPr>
            <a:r>
              <a:rPr lang="fa-IR" sz="3200" dirty="0">
                <a:cs typeface="B Nazanin" pitchFamily="2" charset="-78"/>
              </a:rPr>
              <a:t>- سمت چپ واژۀ صفحه</a:t>
            </a:r>
          </a:p>
          <a:p>
            <a:pPr>
              <a:buFont typeface="Wingdings" pitchFamily="2" charset="2"/>
              <a:buChar char="q"/>
            </a:pPr>
            <a:r>
              <a:rPr lang="fa-IR" sz="3200" b="1" dirty="0">
                <a:cs typeface="B Nazanin" pitchFamily="2" charset="-78"/>
              </a:rPr>
              <a:t>توجه:</a:t>
            </a:r>
          </a:p>
          <a:p>
            <a:pPr algn="ctr">
              <a:buNone/>
            </a:pPr>
            <a:r>
              <a:rPr lang="fa-IR" sz="3200" dirty="0">
                <a:cs typeface="B Nazanin" pitchFamily="2" charset="-78"/>
              </a:rPr>
              <a:t> </a:t>
            </a:r>
            <a:r>
              <a:rPr lang="fa-IR" sz="3200" b="1" dirty="0">
                <a:cs typeface="B Nazanin" pitchFamily="2" charset="-78"/>
              </a:rPr>
              <a:t>سیستم شماره گذاری صفحات استاندارد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پیش گفتار </a:t>
            </a:r>
          </a:p>
        </p:txBody>
      </p:sp>
      <p:sp>
        <p:nvSpPr>
          <p:cNvPr id="3" name="Content Placeholder 2"/>
          <p:cNvSpPr>
            <a:spLocks noGrp="1"/>
          </p:cNvSpPr>
          <p:nvPr>
            <p:ph sz="quarter" idx="1"/>
          </p:nvPr>
        </p:nvSpPr>
        <p:spPr/>
        <p:txBody>
          <a:bodyPr/>
          <a:lstStyle/>
          <a:p>
            <a:r>
              <a:rPr lang="fa-IR" sz="4000" dirty="0">
                <a:cs typeface="B Nazanin" pitchFamily="2" charset="-78"/>
              </a:rPr>
              <a:t>وجود آن برای همۀ استانداردها اجباری است.</a:t>
            </a:r>
          </a:p>
          <a:p>
            <a:r>
              <a:rPr lang="fa-IR" sz="4000" dirty="0">
                <a:cs typeface="B Nazanin" pitchFamily="2" charset="-78"/>
              </a:rPr>
              <a:t>متن آن براساس نوع استاندارد که تجدید نظر، جدید، اصلاحیه یا پذیرش باشد، 16 متن متفاوت و جداگانه در زیربندهای پیوست پ آورده شده است.</a:t>
            </a:r>
          </a:p>
          <a:p>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200" b="1" dirty="0">
                <a:solidFill>
                  <a:srgbClr val="FF0000"/>
                </a:solidFill>
                <a:cs typeface="B Nazanin" pitchFamily="2" charset="-78"/>
              </a:rPr>
              <a:t>روش های انواع تدوین با استفاده از منابع بین المللی  </a:t>
            </a:r>
            <a:endParaRPr lang="fa-IR" dirty="0">
              <a:solidFill>
                <a:srgbClr val="FF0000"/>
              </a:solidFill>
            </a:endParaRPr>
          </a:p>
        </p:txBody>
      </p:sp>
      <p:sp>
        <p:nvSpPr>
          <p:cNvPr id="3" name="Content Placeholder 2"/>
          <p:cNvSpPr>
            <a:spLocks noGrp="1"/>
          </p:cNvSpPr>
          <p:nvPr>
            <p:ph sz="quarter" idx="1"/>
          </p:nvPr>
        </p:nvSpPr>
        <p:spPr/>
        <p:txBody>
          <a:bodyPr>
            <a:normAutofit/>
          </a:bodyPr>
          <a:lstStyle/>
          <a:p>
            <a:pPr>
              <a:buNone/>
            </a:pPr>
            <a:r>
              <a:rPr lang="fa-IR" sz="2800" dirty="0">
                <a:cs typeface="B Nazanin" pitchFamily="2" charset="-78"/>
              </a:rPr>
              <a:t>1- معادل یکسان:</a:t>
            </a:r>
          </a:p>
          <a:p>
            <a:pPr>
              <a:buNone/>
            </a:pPr>
            <a:r>
              <a:rPr lang="fa-IR" sz="2800" dirty="0">
                <a:cs typeface="B Nazanin" pitchFamily="2" charset="-78"/>
              </a:rPr>
              <a:t>استاندارد کاملا به زبان فارسی ترجمه شده، براساس چارچوب استاندارد شمارۀ 5.</a:t>
            </a:r>
          </a:p>
          <a:p>
            <a:pPr>
              <a:buNone/>
            </a:pPr>
            <a:endParaRPr lang="fa-IR" sz="2800" dirty="0">
              <a:cs typeface="B Nazanin" pitchFamily="2" charset="-78"/>
            </a:endParaRPr>
          </a:p>
          <a:p>
            <a:pPr>
              <a:buNone/>
            </a:pPr>
            <a:r>
              <a:rPr lang="fa-IR" sz="2800" dirty="0">
                <a:cs typeface="B Nazanin" pitchFamily="2" charset="-78"/>
              </a:rPr>
              <a:t>2- تنفیذ:</a:t>
            </a:r>
          </a:p>
          <a:p>
            <a:pPr>
              <a:buNone/>
            </a:pPr>
            <a:r>
              <a:rPr lang="fa-IR" sz="2800" dirty="0">
                <a:cs typeface="B Nazanin" pitchFamily="2" charset="-78"/>
              </a:rPr>
              <a:t>استاندارد منبع به طور کلی پذیرفته می شود و فقط هدف و دامنۀ کاربرد به فارسی ترجمه شده بقیه به زبان اصلی منبع آورده می شود.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a:solidFill>
                  <a:srgbClr val="FF0000"/>
                </a:solidFill>
                <a:cs typeface="B Nazanin" pitchFamily="2" charset="-78"/>
              </a:rPr>
              <a:t>مقدمه</a:t>
            </a:r>
            <a:r>
              <a:rPr lang="fa-IR" sz="4000" dirty="0">
                <a:solidFill>
                  <a:schemeClr val="tx1"/>
                </a:solidFill>
                <a:cs typeface="B Nazanin" pitchFamily="2" charset="-78"/>
              </a:rPr>
              <a:t> </a:t>
            </a:r>
          </a:p>
        </p:txBody>
      </p:sp>
      <p:sp>
        <p:nvSpPr>
          <p:cNvPr id="3" name="Content Placeholder 2"/>
          <p:cNvSpPr>
            <a:spLocks noGrp="1"/>
          </p:cNvSpPr>
          <p:nvPr>
            <p:ph sz="quarter" idx="1"/>
          </p:nvPr>
        </p:nvSpPr>
        <p:spPr/>
        <p:txBody>
          <a:bodyPr>
            <a:normAutofit/>
          </a:bodyPr>
          <a:lstStyle/>
          <a:p>
            <a:pPr>
              <a:buFontTx/>
              <a:buChar char="-"/>
            </a:pPr>
            <a:r>
              <a:rPr lang="fa-IR" sz="3200" dirty="0">
                <a:cs typeface="B Nazanin" pitchFamily="2" charset="-78"/>
              </a:rPr>
              <a:t>وجود مقدمه به عنوان جزء آگاهی دهندۀ مقدماتی مشروط به ضرورت است.</a:t>
            </a:r>
          </a:p>
          <a:p>
            <a:pPr>
              <a:buNone/>
            </a:pPr>
            <a:endParaRPr lang="fa-IR" sz="3200" dirty="0">
              <a:cs typeface="B Nazanin" pitchFamily="2" charset="-78"/>
            </a:endParaRPr>
          </a:p>
          <a:p>
            <a:pPr>
              <a:buFontTx/>
              <a:buChar char="-"/>
            </a:pPr>
            <a:r>
              <a:rPr lang="fa-IR" sz="3200" dirty="0">
                <a:cs typeface="B Nazanin" pitchFamily="2" charset="-78"/>
              </a:rPr>
              <a:t>مقدمه نباید شامل الزامات باشد.</a:t>
            </a:r>
          </a:p>
          <a:p>
            <a:pPr>
              <a:buNone/>
            </a:pPr>
            <a:endParaRPr lang="fa-IR" sz="3200" dirty="0">
              <a:cs typeface="B Nazanin" pitchFamily="2" charset="-78"/>
            </a:endParaRPr>
          </a:p>
          <a:p>
            <a:pPr>
              <a:buFontTx/>
              <a:buChar char="-"/>
            </a:pPr>
            <a:r>
              <a:rPr lang="fa-IR" sz="3200" dirty="0">
                <a:cs typeface="B Nazanin" pitchFamily="2" charset="-78"/>
              </a:rPr>
              <a:t>جزء مقدمه شمارۀ بند نمی گیرد ودر صورت داشتن زیربند به صورت 0-1 ، 0-2  شماره گذاری می شود.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هدف و دامنۀ کاربرد</a:t>
            </a: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fa-IR" sz="3600" dirty="0">
                <a:cs typeface="B Nazanin" pitchFamily="2" charset="-78"/>
              </a:rPr>
              <a:t>این بند برای همۀ استانداردها الزامی است. </a:t>
            </a:r>
          </a:p>
          <a:p>
            <a:pPr>
              <a:buNone/>
            </a:pPr>
            <a:r>
              <a:rPr lang="fa-IR" sz="3600" dirty="0">
                <a:cs typeface="B Nazanin" pitchFamily="2" charset="-78"/>
              </a:rPr>
              <a:t>این بند باید با عبارت: </a:t>
            </a:r>
          </a:p>
          <a:p>
            <a:pPr>
              <a:buNone/>
            </a:pPr>
            <a:r>
              <a:rPr lang="fa-IR" sz="3600" dirty="0">
                <a:cs typeface="B Nazanin" pitchFamily="2" charset="-78"/>
              </a:rPr>
              <a:t>هدف از تدوین این استاندارد،</a:t>
            </a:r>
          </a:p>
          <a:p>
            <a:pPr>
              <a:buNone/>
            </a:pPr>
            <a:r>
              <a:rPr lang="fa-IR" sz="3600" dirty="0">
                <a:cs typeface="B Nazanin" pitchFamily="2" charset="-78"/>
              </a:rPr>
              <a:t>تعیین، ایجاد/تعیین/ارائه .... استفاده می شود.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مراجع الزامی</a:t>
            </a:r>
          </a:p>
        </p:txBody>
      </p:sp>
      <p:sp>
        <p:nvSpPr>
          <p:cNvPr id="3" name="Content Placeholder 2"/>
          <p:cNvSpPr>
            <a:spLocks noGrp="1"/>
          </p:cNvSpPr>
          <p:nvPr>
            <p:ph sz="quarter" idx="1"/>
          </p:nvPr>
        </p:nvSpPr>
        <p:spPr/>
        <p:txBody>
          <a:bodyPr/>
          <a:lstStyle/>
          <a:p>
            <a:pPr>
              <a:buFont typeface="Wingdings" pitchFamily="2" charset="2"/>
              <a:buChar char="Ø"/>
            </a:pPr>
            <a:r>
              <a:rPr lang="fa-IR" dirty="0"/>
              <a:t>وجود آن در تمام استانداردها اجباری نیست.</a:t>
            </a:r>
          </a:p>
          <a:p>
            <a:pPr>
              <a:buNone/>
            </a:pPr>
            <a:r>
              <a:rPr lang="fa-IR" dirty="0"/>
              <a:t>متن موجود در استاندارد شماره 5 </a:t>
            </a:r>
          </a:p>
          <a:p>
            <a:pPr>
              <a:buFont typeface="Wingdings" pitchFamily="2" charset="2"/>
              <a:buChar char="q"/>
            </a:pPr>
            <a:r>
              <a:rPr lang="fa-IR" dirty="0"/>
              <a:t>اما اگر از منبع بین المللی/ منطقه ای یا سایر منابع با تاریخ باشد باید موارد زیر رعایت شود:</a:t>
            </a:r>
          </a:p>
          <a:p>
            <a:pPr>
              <a:buNone/>
            </a:pPr>
            <a:r>
              <a:rPr lang="fa-IR" dirty="0"/>
              <a:t>1- اگر استاندارد ملی ایران براساس همان ویرایش مرجع مندرج در استاندارد منبع باشد به صورت معادل یکسان یا تنفیذ باشد، عینا استاندارد ملی آورده می شود. </a:t>
            </a:r>
          </a:p>
          <a:p>
            <a:pPr>
              <a:buNone/>
            </a:pPr>
            <a:r>
              <a:rPr lang="fa-IR" dirty="0"/>
              <a:t>2- اگر استاندارد ملی ایران به روش معادل یکسان یا تنفید نباشد، منبع ملی معادل به صورت یک یادآوری آورده می شود. </a:t>
            </a:r>
          </a:p>
          <a:p>
            <a:pPr>
              <a:buNone/>
            </a:pPr>
            <a:r>
              <a:rPr lang="fa-IR" dirty="0"/>
              <a:t>3- اگر استاندارد ملی وجود نداشته باشد عینا منبع آورده می شود.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مراجع الزامی</a:t>
            </a:r>
            <a:endParaRPr lang="fa-IR" sz="4000" dirty="0">
              <a:solidFill>
                <a:srgbClr val="FF0000"/>
              </a:solidFill>
            </a:endParaRPr>
          </a:p>
        </p:txBody>
      </p:sp>
      <p:sp>
        <p:nvSpPr>
          <p:cNvPr id="3" name="Content Placeholder 2"/>
          <p:cNvSpPr>
            <a:spLocks noGrp="1"/>
          </p:cNvSpPr>
          <p:nvPr>
            <p:ph sz="quarter" idx="1"/>
          </p:nvPr>
        </p:nvSpPr>
        <p:spPr/>
        <p:txBody>
          <a:bodyPr/>
          <a:lstStyle/>
          <a:p>
            <a:pPr>
              <a:buNone/>
            </a:pPr>
            <a:r>
              <a:rPr lang="fa-IR" dirty="0"/>
              <a:t>4- اگر مرجع مندرج در استاندارد تاریخ نداشته باشد، در صورتی که  استاندارد ملی معادل آن وجود نداشته باشد از عبارت زیر استفاده می شود. </a:t>
            </a:r>
          </a:p>
          <a:p>
            <a:pPr>
              <a:buFont typeface="Wingdings" pitchFamily="2" charset="2"/>
              <a:buChar char="q"/>
            </a:pPr>
            <a:r>
              <a:rPr lang="fa-IR" dirty="0"/>
              <a:t>«استاندارد ملی ..... تدوین شده است»</a:t>
            </a:r>
          </a:p>
          <a:p>
            <a:pPr>
              <a:buNone/>
            </a:pPr>
            <a:r>
              <a:rPr lang="fa-IR" dirty="0"/>
              <a:t>5- اگر مرجع در منبع به صورت کل یک مجموعۀ چندقسمتی باشد، به صورت زیر عمل می شود:</a:t>
            </a:r>
          </a:p>
          <a:p>
            <a:pPr>
              <a:buNone/>
            </a:pPr>
            <a:r>
              <a:rPr lang="fa-IR" dirty="0"/>
              <a:t>اگر براساس برخی از قسمت ها باشد از عبارت: </a:t>
            </a:r>
          </a:p>
          <a:p>
            <a:pPr>
              <a:buNone/>
            </a:pPr>
            <a:r>
              <a:rPr lang="fa-IR" dirty="0"/>
              <a:t>«مجموعه استانداردهاي ملي ايران شماره .....، جزء مقدماتي (عمومي) عنوان، با استفاده از برخي قسمتهاي مجموعه استاندارد (سرنام سازمان مربوط و شماره استاندارد) تدوين شده است»</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fa-IR" sz="3600" b="1" dirty="0" err="1">
                <a:solidFill>
                  <a:srgbClr val="FF0000"/>
                </a:solidFill>
                <a:cs typeface="B Nazanin" pitchFamily="2" charset="-78"/>
              </a:rPr>
              <a:t>تدوين</a:t>
            </a:r>
            <a:r>
              <a:rPr lang="fa-IR" sz="3600" b="1" dirty="0">
                <a:solidFill>
                  <a:srgbClr val="FF0000"/>
                </a:solidFill>
                <a:cs typeface="B Nazanin" pitchFamily="2" charset="-78"/>
              </a:rPr>
              <a:t> استاندارد </a:t>
            </a:r>
            <a:endParaRPr lang="en-US" sz="3600" b="1" dirty="0">
              <a:solidFill>
                <a:srgbClr val="FF0000"/>
              </a:solidFill>
              <a:cs typeface="B Nazanin" pitchFamily="2" charset="-78"/>
            </a:endParaRPr>
          </a:p>
        </p:txBody>
      </p:sp>
      <p:sp>
        <p:nvSpPr>
          <p:cNvPr id="3" name="Content Placeholder 2"/>
          <p:cNvSpPr>
            <a:spLocks noGrp="1"/>
          </p:cNvSpPr>
          <p:nvPr>
            <p:ph idx="1"/>
          </p:nvPr>
        </p:nvSpPr>
        <p:spPr/>
        <p:txBody>
          <a:bodyPr>
            <a:normAutofit/>
          </a:bodyPr>
          <a:lstStyle/>
          <a:p>
            <a:pPr algn="r" rtl="1">
              <a:defRPr/>
            </a:pPr>
            <a:r>
              <a:rPr lang="fa-IR" sz="3600" dirty="0">
                <a:cs typeface="B Nazanin" pitchFamily="2" charset="-78"/>
              </a:rPr>
              <a:t>در </a:t>
            </a:r>
            <a:r>
              <a:rPr lang="fa-IR" sz="3600" dirty="0" err="1">
                <a:cs typeface="B Nazanin" pitchFamily="2" charset="-78"/>
              </a:rPr>
              <a:t>تدوين</a:t>
            </a:r>
            <a:r>
              <a:rPr lang="fa-IR" sz="3600" dirty="0">
                <a:cs typeface="B Nazanin" pitchFamily="2" charset="-78"/>
              </a:rPr>
              <a:t> استاندارد </a:t>
            </a:r>
            <a:r>
              <a:rPr lang="fa-IR" sz="3600" dirty="0" err="1">
                <a:cs typeface="B Nazanin" pitchFamily="2" charset="-78"/>
              </a:rPr>
              <a:t>بايد</a:t>
            </a:r>
            <a:r>
              <a:rPr lang="fa-IR" sz="3600" dirty="0">
                <a:cs typeface="B Nazanin" pitchFamily="2" charset="-78"/>
              </a:rPr>
              <a:t> : </a:t>
            </a:r>
          </a:p>
          <a:p>
            <a:pPr algn="r" rtl="1">
              <a:defRPr/>
            </a:pPr>
            <a:endParaRPr lang="fa-IR" sz="3600" dirty="0">
              <a:cs typeface="B Nazanin" pitchFamily="2" charset="-78"/>
            </a:endParaRPr>
          </a:p>
          <a:p>
            <a:pPr algn="r" rtl="1">
              <a:buFont typeface="Wingdings" pitchFamily="2" charset="2"/>
              <a:buNone/>
              <a:defRPr/>
            </a:pPr>
            <a:endParaRPr lang="fa-IR" sz="3600" dirty="0">
              <a:cs typeface="B Nazanin" pitchFamily="2" charset="-78"/>
            </a:endParaRPr>
          </a:p>
          <a:p>
            <a:pPr algn="ctr" rtl="1">
              <a:buFont typeface="Wingdings" pitchFamily="2" charset="2"/>
              <a:buNone/>
              <a:defRPr/>
            </a:pPr>
            <a:r>
              <a:rPr lang="fa-IR" sz="3600" b="1" dirty="0">
                <a:cs typeface="B Nazanin" pitchFamily="2" charset="-78"/>
              </a:rPr>
              <a:t>علم + فن + تجربه = استاندارد </a:t>
            </a:r>
            <a:endParaRPr lang="en-US" sz="3600" b="1" dirty="0">
              <a:cs typeface="B Nazanin" pitchFamily="2" charset="-78"/>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مراجع الزامی</a:t>
            </a:r>
            <a:endParaRPr lang="fa-IR" sz="4000" dirty="0">
              <a:solidFill>
                <a:srgbClr val="FF0000"/>
              </a:solidFill>
            </a:endParaRPr>
          </a:p>
        </p:txBody>
      </p:sp>
      <p:sp>
        <p:nvSpPr>
          <p:cNvPr id="3" name="Content Placeholder 2"/>
          <p:cNvSpPr>
            <a:spLocks noGrp="1"/>
          </p:cNvSpPr>
          <p:nvPr>
            <p:ph sz="quarter" idx="1"/>
          </p:nvPr>
        </p:nvSpPr>
        <p:spPr/>
        <p:txBody>
          <a:bodyPr>
            <a:normAutofit/>
          </a:bodyPr>
          <a:lstStyle/>
          <a:p>
            <a:r>
              <a:rPr lang="fa-IR" sz="4000" dirty="0">
                <a:cs typeface="B Nazanin" pitchFamily="2" charset="-78"/>
              </a:rPr>
              <a:t>اگر استاندارد ملی براساس برخی از قسمت های چند قسمتی در استاندارد منبع نباشد، شماره و عنوان آن مرجع بدون تاریخ انتشار عینا در بند مراجع الزامی درج می شود.</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مراجع الزامی</a:t>
            </a:r>
            <a:endParaRPr lang="fa-IR" sz="4000" dirty="0">
              <a:solidFill>
                <a:srgbClr val="FF0000"/>
              </a:solidFill>
            </a:endParaRPr>
          </a:p>
        </p:txBody>
      </p:sp>
      <p:sp>
        <p:nvSpPr>
          <p:cNvPr id="3" name="Content Placeholder 2"/>
          <p:cNvSpPr>
            <a:spLocks noGrp="1"/>
          </p:cNvSpPr>
          <p:nvPr>
            <p:ph sz="quarter" idx="1"/>
          </p:nvPr>
        </p:nvSpPr>
        <p:spPr/>
        <p:txBody>
          <a:bodyPr>
            <a:normAutofit/>
          </a:bodyPr>
          <a:lstStyle/>
          <a:p>
            <a:pPr>
              <a:buFont typeface="Wingdings" pitchFamily="2" charset="2"/>
              <a:buChar char="q"/>
            </a:pPr>
            <a:r>
              <a:rPr lang="fa-IR" sz="3200" dirty="0">
                <a:cs typeface="B Nazanin" pitchFamily="2" charset="-78"/>
              </a:rPr>
              <a:t>در متن استاندارد نباید مدارک زیر آورده شود:</a:t>
            </a:r>
          </a:p>
          <a:p>
            <a:r>
              <a:rPr lang="fa-IR" sz="3200" dirty="0">
                <a:cs typeface="B Nazanin" pitchFamily="2" charset="-78"/>
              </a:rPr>
              <a:t>مدارک غیرقابل دسترس برای عموم</a:t>
            </a:r>
          </a:p>
          <a:p>
            <a:r>
              <a:rPr lang="fa-IR" sz="3200" dirty="0">
                <a:cs typeface="B Nazanin" pitchFamily="2" charset="-78"/>
              </a:rPr>
              <a:t>مدرکی که فقط جنبۀ آگاهی دهنده بودن به آنها ارجاع داده می شود. </a:t>
            </a:r>
          </a:p>
          <a:p>
            <a:r>
              <a:rPr lang="fa-IR" sz="3200" dirty="0">
                <a:cs typeface="B Nazanin" pitchFamily="2" charset="-78"/>
              </a:rPr>
              <a:t>مدرکی فقط در کتاب نامه درج می شود. </a:t>
            </a:r>
          </a:p>
          <a:p>
            <a:r>
              <a:rPr lang="fa-IR" sz="3200" dirty="0">
                <a:cs typeface="B Nazanin" pitchFamily="2" charset="-78"/>
              </a:rPr>
              <a:t>مدرکی که به عنوان منبع و مأخذ در پیش گفتار درج می شود.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a:solidFill>
                  <a:srgbClr val="FF0000"/>
                </a:solidFill>
                <a:cs typeface="B Nazanin" pitchFamily="2" charset="-78"/>
              </a:rPr>
              <a:t>اصطلاحات و تعاریف </a:t>
            </a:r>
          </a:p>
        </p:txBody>
      </p:sp>
      <p:sp>
        <p:nvSpPr>
          <p:cNvPr id="3" name="Content Placeholder 2"/>
          <p:cNvSpPr>
            <a:spLocks noGrp="1"/>
          </p:cNvSpPr>
          <p:nvPr>
            <p:ph sz="quarter" idx="1"/>
          </p:nvPr>
        </p:nvSpPr>
        <p:spPr/>
        <p:txBody>
          <a:bodyPr>
            <a:normAutofit lnSpcReduction="10000"/>
          </a:bodyPr>
          <a:lstStyle/>
          <a:p>
            <a:r>
              <a:rPr lang="fa-IR" sz="2500" dirty="0">
                <a:cs typeface="B Nazanin" pitchFamily="2" charset="-78"/>
              </a:rPr>
              <a:t>وجود جزء اصطلاحات و تعاریق مشروط به ضرورت است.</a:t>
            </a:r>
          </a:p>
          <a:p>
            <a:r>
              <a:rPr lang="fa-IR" sz="2500" dirty="0">
                <a:cs typeface="B Nazanin" pitchFamily="2" charset="-78"/>
              </a:rPr>
              <a:t>اصطلاحات باید فقط با توجه به مفهومی که در همان استاندارد به کاررفته، تعریف شود. </a:t>
            </a:r>
          </a:p>
          <a:p>
            <a:r>
              <a:rPr lang="fa-IR" sz="2500" dirty="0">
                <a:cs typeface="B Nazanin" pitchFamily="2" charset="-78"/>
              </a:rPr>
              <a:t>جملۀ : در این استاندارد، اصطلاحات و تعاریف زیر به کار می رود</a:t>
            </a:r>
          </a:p>
          <a:p>
            <a:r>
              <a:rPr lang="fa-IR" sz="2500" dirty="0">
                <a:cs typeface="B Nazanin" pitchFamily="2" charset="-78"/>
              </a:rPr>
              <a:t>تعریف نباید در برگیرندۀ الزامات باشد؛ </a:t>
            </a:r>
          </a:p>
          <a:p>
            <a:r>
              <a:rPr lang="fa-IR" sz="2500" dirty="0">
                <a:cs typeface="B Nazanin" pitchFamily="2" charset="-78"/>
              </a:rPr>
              <a:t>تعریف را باید به صورت جمله یا عبارت باشد. در سراسر این بخش باید از یک الگو پیروی کند.</a:t>
            </a:r>
          </a:p>
          <a:p>
            <a:pPr>
              <a:buNone/>
            </a:pPr>
            <a:r>
              <a:rPr lang="fa-IR" sz="2500" dirty="0">
                <a:cs typeface="B Nazanin" pitchFamily="2" charset="-78"/>
              </a:rPr>
              <a:t>مثال:</a:t>
            </a:r>
          </a:p>
          <a:p>
            <a:pPr>
              <a:buNone/>
            </a:pPr>
            <a:r>
              <a:rPr lang="fa-IR" sz="2500" dirty="0">
                <a:cs typeface="B Nazanin" pitchFamily="2" charset="-78"/>
              </a:rPr>
              <a:t>پاک کننده </a:t>
            </a:r>
          </a:p>
          <a:p>
            <a:pPr>
              <a:buNone/>
            </a:pPr>
            <a:r>
              <a:rPr lang="fa-IR" sz="2500" dirty="0">
                <a:cs typeface="B Nazanin" pitchFamily="2" charset="-78"/>
              </a:rPr>
              <a:t>شوینده ها</a:t>
            </a:r>
          </a:p>
          <a:p>
            <a:pPr algn="l">
              <a:buNone/>
            </a:pPr>
            <a:r>
              <a:rPr lang="en-US" dirty="0"/>
              <a:t>detergents</a:t>
            </a:r>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اصطلاحات و تعاریف </a:t>
            </a:r>
            <a:endParaRPr lang="fa-IR" sz="4000" b="1" dirty="0">
              <a:solidFill>
                <a:srgbClr val="FF0000"/>
              </a:solidFill>
            </a:endParaRPr>
          </a:p>
        </p:txBody>
      </p:sp>
      <p:sp>
        <p:nvSpPr>
          <p:cNvPr id="3" name="Content Placeholder 2"/>
          <p:cNvSpPr>
            <a:spLocks noGrp="1"/>
          </p:cNvSpPr>
          <p:nvPr>
            <p:ph sz="quarter" idx="1"/>
          </p:nvPr>
        </p:nvSpPr>
        <p:spPr>
          <a:xfrm>
            <a:off x="533400" y="1600200"/>
            <a:ext cx="7467600" cy="4873752"/>
          </a:xfrm>
        </p:spPr>
        <p:txBody>
          <a:bodyPr>
            <a:noAutofit/>
          </a:bodyPr>
          <a:lstStyle/>
          <a:p>
            <a:r>
              <a:rPr lang="fa-IR" sz="2800" dirty="0">
                <a:cs typeface="B Nazanin" pitchFamily="2" charset="-78"/>
              </a:rPr>
              <a:t>در صورتی که تعداد سرنام ها یا سرواژه ها بیش از دو مورد باشد یک جدول سه ستونی نوشته می شود:</a:t>
            </a:r>
          </a:p>
          <a:p>
            <a:pPr>
              <a:buNone/>
            </a:pPr>
            <a:r>
              <a:rPr lang="fa-IR" sz="2800" dirty="0">
                <a:cs typeface="B Nazanin" pitchFamily="2" charset="-78"/>
              </a:rPr>
              <a:t>                                               </a:t>
            </a:r>
            <a:r>
              <a:rPr lang="en-US" sz="2800" dirty="0">
                <a:cs typeface="B Nazanin" pitchFamily="2" charset="-78"/>
              </a:rPr>
              <a:t> </a:t>
            </a:r>
          </a:p>
          <a:p>
            <a:pPr algn="l">
              <a:buNone/>
            </a:pPr>
            <a:r>
              <a:rPr lang="fa-IR" dirty="0">
                <a:cs typeface="B Nazanin" pitchFamily="2" charset="-78"/>
              </a:rPr>
              <a:t>سازمان بهداشت جهانی: </a:t>
            </a:r>
            <a:r>
              <a:rPr lang="en-US" dirty="0">
                <a:cs typeface="B Nazanin" pitchFamily="2" charset="-78"/>
              </a:rPr>
              <a:t>World  Health Organization</a:t>
            </a:r>
            <a:r>
              <a:rPr lang="fa-IR" dirty="0">
                <a:cs typeface="B Nazanin" pitchFamily="2" charset="-78"/>
              </a:rPr>
              <a:t>  </a:t>
            </a:r>
          </a:p>
          <a:p>
            <a:pPr>
              <a:buFont typeface="Wingdings" pitchFamily="2" charset="2"/>
              <a:buChar char="v"/>
            </a:pPr>
            <a:r>
              <a:rPr lang="fa-IR" sz="2800" dirty="0">
                <a:cs typeface="B Nazanin" pitchFamily="2" charset="-78"/>
              </a:rPr>
              <a:t>اگر علاوه بر اصطلاحات و تعاریف موجود، اصطلاحات و تعاریف دیگر به کار رود، جملۀ آغازین : </a:t>
            </a:r>
          </a:p>
          <a:p>
            <a:pPr algn="ctr">
              <a:buNone/>
            </a:pPr>
            <a:r>
              <a:rPr lang="fa-IR" sz="2800" dirty="0">
                <a:cs typeface="B Nazanin" pitchFamily="2" charset="-78"/>
              </a:rPr>
              <a:t>در این استاندارد، علاوه بر اصطلاحات و تعاریف ارائه شده در استاندارد های</a:t>
            </a:r>
            <a:r>
              <a:rPr lang="en-US" sz="2800" dirty="0">
                <a:cs typeface="B Nazanin" pitchFamily="2" charset="-78"/>
              </a:rPr>
              <a:t> </a:t>
            </a:r>
            <a:r>
              <a:rPr lang="fa-IR" sz="2800" dirty="0">
                <a:cs typeface="B Nazanin" pitchFamily="2" charset="-78"/>
              </a:rPr>
              <a:t>... (به استاندارد مورد نظر ارجاع داده شود)، اصطلاحات و تعاریف زیرنیز به کار می رود.</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اصطلاحات و تعاریف </a:t>
            </a:r>
            <a:endParaRPr lang="fa-IR" sz="4000" b="1" dirty="0">
              <a:solidFill>
                <a:srgbClr val="FF0000"/>
              </a:solidFill>
            </a:endParaRPr>
          </a:p>
        </p:txBody>
      </p:sp>
      <p:sp>
        <p:nvSpPr>
          <p:cNvPr id="3" name="Content Placeholder 2"/>
          <p:cNvSpPr>
            <a:spLocks noGrp="1"/>
          </p:cNvSpPr>
          <p:nvPr>
            <p:ph sz="quarter" idx="1"/>
          </p:nvPr>
        </p:nvSpPr>
        <p:spPr/>
        <p:txBody>
          <a:bodyPr>
            <a:normAutofit/>
          </a:bodyPr>
          <a:lstStyle/>
          <a:p>
            <a:pPr algn="just"/>
            <a:r>
              <a:rPr lang="fa-IR" sz="3600" dirty="0"/>
              <a:t>در صورتی که یک اصطلاح در استاندارد دیگری تعریف شده باشد و در استاندارد دیگری نقل قول شود، باید بدون هیچ گونه تغییر و دستکاری عینا تکرار شود، در این صورت منبع در زیر تعریف و در داخل قلاب [منبع....] در می شود.</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نمادها و کوته نوشت </a:t>
            </a:r>
            <a:endParaRPr lang="fa-IR" sz="4000" dirty="0">
              <a:solidFill>
                <a:srgbClr val="FF0000"/>
              </a:solidFill>
            </a:endParaRPr>
          </a:p>
        </p:txBody>
      </p:sp>
      <p:sp>
        <p:nvSpPr>
          <p:cNvPr id="3" name="Content Placeholder 2"/>
          <p:cNvSpPr>
            <a:spLocks noGrp="1"/>
          </p:cNvSpPr>
          <p:nvPr>
            <p:ph sz="quarter" idx="1"/>
          </p:nvPr>
        </p:nvSpPr>
        <p:spPr/>
        <p:txBody>
          <a:bodyPr>
            <a:normAutofit/>
          </a:bodyPr>
          <a:lstStyle/>
          <a:p>
            <a:r>
              <a:rPr lang="fa-IR" sz="2800" dirty="0">
                <a:cs typeface="B Nazanin" pitchFamily="2" charset="-78"/>
              </a:rPr>
              <a:t>در صورتی که در متن استاندارد از نمادها و کوته نوشت ها استفاده می شود باید تعریف آنها در این بند درج شود یا می تواند در بند اصطلاحات و تعاریف ادغام شود. </a:t>
            </a:r>
          </a:p>
          <a:p>
            <a:endParaRPr lang="fa-IR" sz="2800" dirty="0">
              <a:cs typeface="B Nazanin" pitchFamily="2" charset="-78"/>
            </a:endParaRPr>
          </a:p>
          <a:p>
            <a:pPr>
              <a:buNone/>
            </a:pPr>
            <a:r>
              <a:rPr lang="fa-IR" sz="2800" dirty="0">
                <a:cs typeface="B Nazanin" pitchFamily="2" charset="-78"/>
              </a:rPr>
              <a:t>در این صورت نام این بند به عنوان :</a:t>
            </a:r>
          </a:p>
          <a:p>
            <a:pPr algn="ctr">
              <a:buNone/>
            </a:pPr>
            <a:r>
              <a:rPr lang="fa-IR" sz="2800" dirty="0">
                <a:cs typeface="B Nazanin" pitchFamily="2" charset="-78"/>
              </a:rPr>
              <a:t>« اصطلاحات و تعاریف، نمادها و کوته نوشت ها»</a:t>
            </a:r>
          </a:p>
          <a:p>
            <a:pPr>
              <a:buNone/>
            </a:pPr>
            <a:r>
              <a:rPr lang="fa-IR" sz="2800" dirty="0">
                <a:cs typeface="B Nazanin" pitchFamily="2" charset="-78"/>
              </a:rPr>
              <a:t>تغییر می کند.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الزامات</a:t>
            </a:r>
            <a:r>
              <a:rPr lang="fa-IR" sz="4000" b="1" dirty="0">
                <a:solidFill>
                  <a:schemeClr val="tx1"/>
                </a:solidFill>
                <a:cs typeface="B Nazanin" pitchFamily="2" charset="-78"/>
              </a:rPr>
              <a:t> </a:t>
            </a:r>
          </a:p>
        </p:txBody>
      </p:sp>
      <p:sp>
        <p:nvSpPr>
          <p:cNvPr id="3" name="Content Placeholder 2"/>
          <p:cNvSpPr>
            <a:spLocks noGrp="1"/>
          </p:cNvSpPr>
          <p:nvPr>
            <p:ph sz="quarter" idx="1"/>
          </p:nvPr>
        </p:nvSpPr>
        <p:spPr/>
        <p:txBody>
          <a:bodyPr>
            <a:normAutofit/>
          </a:bodyPr>
          <a:lstStyle/>
          <a:p>
            <a:r>
              <a:rPr lang="fa-IR" sz="4000" dirty="0">
                <a:cs typeface="B Nazanin" pitchFamily="2" charset="-78"/>
              </a:rPr>
              <a:t>وجود ابن جزء مشروط به ضرورت است.</a:t>
            </a:r>
          </a:p>
          <a:p>
            <a:r>
              <a:rPr lang="fa-IR" sz="4000" dirty="0">
                <a:cs typeface="B Nazanin" pitchFamily="2" charset="-78"/>
              </a:rPr>
              <a:t>این بند نباید شامل الزامات قراردادی (دربارۀ دعاوی، تضمین ها، پوشش هزینه ها و الزامات مربوط به قوانین باشد)</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نمونه برداری / نمونه گیری</a:t>
            </a:r>
          </a:p>
        </p:txBody>
      </p:sp>
      <p:sp>
        <p:nvSpPr>
          <p:cNvPr id="3" name="Content Placeholder 2"/>
          <p:cNvSpPr>
            <a:spLocks noGrp="1"/>
          </p:cNvSpPr>
          <p:nvPr>
            <p:ph sz="quarter" idx="1"/>
          </p:nvPr>
        </p:nvSpPr>
        <p:spPr/>
        <p:txBody>
          <a:bodyPr>
            <a:normAutofit/>
          </a:bodyPr>
          <a:lstStyle/>
          <a:p>
            <a:pPr algn="ctr"/>
            <a:r>
              <a:rPr lang="fa-IR" sz="4000" dirty="0">
                <a:cs typeface="B Nazanin" pitchFamily="2" charset="-78"/>
              </a:rPr>
              <a:t>وجود این جزء مشروط به ضرورت است، اما در استانداردهای شامل روش آزمون ، الزامی است.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روش آزمون </a:t>
            </a:r>
          </a:p>
        </p:txBody>
      </p:sp>
      <p:sp>
        <p:nvSpPr>
          <p:cNvPr id="3" name="Content Placeholder 2"/>
          <p:cNvSpPr>
            <a:spLocks noGrp="1"/>
          </p:cNvSpPr>
          <p:nvPr>
            <p:ph sz="quarter" idx="1"/>
          </p:nvPr>
        </p:nvSpPr>
        <p:spPr/>
        <p:txBody>
          <a:bodyPr>
            <a:normAutofit/>
          </a:bodyPr>
          <a:lstStyle/>
          <a:p>
            <a:r>
              <a:rPr lang="fa-IR" sz="4000" dirty="0">
                <a:cs typeface="B Nazanin" pitchFamily="2" charset="-78"/>
              </a:rPr>
              <a:t>اصول آزمون (مواد و یا واکنشگرها، وسایل، تجهیزات، تهیه و آماده سازی، نگه داری نمونه ها و اقلام مورد آزمون، روش اجرایی آزمون، بیان نتایج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4000" b="1" dirty="0">
                <a:solidFill>
                  <a:srgbClr val="FF0000"/>
                </a:solidFill>
                <a:cs typeface="B Nazanin" pitchFamily="2" charset="-78"/>
              </a:rPr>
              <a:t>طبقه بندی، درجه بندی، شناسه گذاری و کدگذاری </a:t>
            </a:r>
          </a:p>
        </p:txBody>
      </p:sp>
      <p:sp>
        <p:nvSpPr>
          <p:cNvPr id="3" name="Content Placeholder 2"/>
          <p:cNvSpPr>
            <a:spLocks noGrp="1"/>
          </p:cNvSpPr>
          <p:nvPr>
            <p:ph sz="quarter" idx="1"/>
          </p:nvPr>
        </p:nvSpPr>
        <p:spPr/>
        <p:txBody>
          <a:bodyPr>
            <a:normAutofit/>
          </a:bodyPr>
          <a:lstStyle/>
          <a:p>
            <a:r>
              <a:rPr lang="fa-IR" sz="2800" dirty="0">
                <a:cs typeface="B Nazanin" pitchFamily="2" charset="-78"/>
              </a:rPr>
              <a:t>وجود این جزء مشروط به ضرورت است و ممکن است به صورت یک پیوست آگاهی دهنده ارائه شود. </a:t>
            </a:r>
          </a:p>
          <a:p>
            <a:r>
              <a:rPr lang="fa-IR" sz="2800" dirty="0">
                <a:cs typeface="B Nazanin" pitchFamily="2" charset="-78"/>
              </a:rPr>
              <a:t>در استانداردهای ملی ایران ممکن است موارد زیر نیز درج شود. </a:t>
            </a:r>
          </a:p>
          <a:p>
            <a:r>
              <a:rPr lang="fa-IR" sz="2800" dirty="0">
                <a:cs typeface="B Nazanin" pitchFamily="2" charset="-78"/>
              </a:rPr>
              <a:t>الزامات نشانه گذاری، برچسب گذاری و بسته بندی محصول </a:t>
            </a:r>
          </a:p>
          <a:p>
            <a:r>
              <a:rPr lang="fa-IR" sz="2800" dirty="0">
                <a:cs typeface="B Nazanin" pitchFamily="2" charset="-78"/>
              </a:rPr>
              <a:t>الزامات مربوطبه مستندات همراه با محصول</a:t>
            </a:r>
          </a:p>
          <a:p>
            <a:r>
              <a:rPr lang="fa-IR" sz="2800" dirty="0">
                <a:cs typeface="B Nazanin" pitchFamily="2" charset="-78"/>
              </a:rPr>
              <a:t>نکات مهم مربوط به ملاحظات ویژه هنگام حمل و نقل و نگه داری محصول</a:t>
            </a:r>
          </a:p>
          <a:p>
            <a:r>
              <a:rPr lang="fa-IR" sz="2800" dirty="0">
                <a:cs typeface="B Nazanin" pitchFamily="2" charset="-78"/>
              </a:rPr>
              <a:t>الزامات مربوط به نکات ایمنی/ بهداشتی</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fa-IR" sz="4000" b="1" dirty="0">
                <a:solidFill>
                  <a:srgbClr val="FF0000"/>
                </a:solidFill>
                <a:cs typeface="B Nazanin" pitchFamily="2" charset="-78"/>
              </a:rPr>
              <a:t>اصول استاندارد </a:t>
            </a:r>
            <a:r>
              <a:rPr lang="fa-IR" sz="4000" b="1" dirty="0" err="1">
                <a:solidFill>
                  <a:srgbClr val="FF0000"/>
                </a:solidFill>
                <a:cs typeface="B Nazanin" pitchFamily="2" charset="-78"/>
              </a:rPr>
              <a:t>كردن</a:t>
            </a:r>
            <a:r>
              <a:rPr lang="fa-IR" sz="4000" b="1" dirty="0">
                <a:solidFill>
                  <a:srgbClr val="FF0000"/>
                </a:solidFill>
                <a:cs typeface="B Nazanin" pitchFamily="2" charset="-78"/>
              </a:rPr>
              <a:t> </a:t>
            </a:r>
            <a:endParaRPr lang="en-US" sz="4000"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buFont typeface="Wingdings" pitchFamily="2" charset="2"/>
              <a:buNone/>
              <a:defRPr/>
            </a:pPr>
            <a:r>
              <a:rPr lang="fa-IR" sz="2800" dirty="0">
                <a:cs typeface="B Nazanin" pitchFamily="2" charset="-78"/>
              </a:rPr>
              <a:t>1- استاندارد </a:t>
            </a:r>
            <a:r>
              <a:rPr lang="fa-IR" sz="2800" dirty="0" err="1">
                <a:cs typeface="B Nazanin" pitchFamily="2" charset="-78"/>
              </a:rPr>
              <a:t>كردن</a:t>
            </a:r>
            <a:r>
              <a:rPr lang="fa-IR" sz="2800" dirty="0">
                <a:cs typeface="B Nazanin" pitchFamily="2" charset="-78"/>
              </a:rPr>
              <a:t> عمل ساده </a:t>
            </a:r>
            <a:r>
              <a:rPr lang="fa-IR" sz="2800" dirty="0" err="1">
                <a:cs typeface="B Nazanin" pitchFamily="2" charset="-78"/>
              </a:rPr>
              <a:t>سازي</a:t>
            </a:r>
            <a:r>
              <a:rPr lang="fa-IR" sz="2800" dirty="0">
                <a:cs typeface="B Nazanin" pitchFamily="2" charset="-78"/>
              </a:rPr>
              <a:t> است. </a:t>
            </a:r>
          </a:p>
          <a:p>
            <a:pPr algn="r" rtl="1">
              <a:buFont typeface="Wingdings" pitchFamily="2" charset="2"/>
              <a:buNone/>
              <a:defRPr/>
            </a:pPr>
            <a:r>
              <a:rPr lang="fa-IR" sz="2800" dirty="0">
                <a:cs typeface="B Nazanin" pitchFamily="2" charset="-78"/>
              </a:rPr>
              <a:t>2- استاندارد </a:t>
            </a:r>
            <a:r>
              <a:rPr lang="fa-IR" sz="2800" dirty="0" err="1">
                <a:cs typeface="B Nazanin" pitchFamily="2" charset="-78"/>
              </a:rPr>
              <a:t>كردن</a:t>
            </a:r>
            <a:r>
              <a:rPr lang="fa-IR" sz="2800" dirty="0">
                <a:cs typeface="B Nazanin" pitchFamily="2" charset="-78"/>
              </a:rPr>
              <a:t> </a:t>
            </a:r>
            <a:r>
              <a:rPr lang="fa-IR" sz="2800" dirty="0" err="1">
                <a:cs typeface="B Nazanin" pitchFamily="2" charset="-78"/>
              </a:rPr>
              <a:t>فعاليتي</a:t>
            </a:r>
            <a:r>
              <a:rPr lang="fa-IR" sz="2800" dirty="0">
                <a:cs typeface="B Nazanin" pitchFamily="2" charset="-78"/>
              </a:rPr>
              <a:t> است </a:t>
            </a:r>
            <a:r>
              <a:rPr lang="fa-IR" sz="2800" dirty="0" err="1">
                <a:cs typeface="B Nazanin" pitchFamily="2" charset="-78"/>
              </a:rPr>
              <a:t>اجتماعي</a:t>
            </a:r>
            <a:r>
              <a:rPr lang="fa-IR" sz="2800" dirty="0">
                <a:cs typeface="B Nazanin" pitchFamily="2" charset="-78"/>
              </a:rPr>
              <a:t> </a:t>
            </a:r>
            <a:r>
              <a:rPr lang="fa-IR" sz="2800" dirty="0" err="1">
                <a:cs typeface="B Nazanin" pitchFamily="2" charset="-78"/>
              </a:rPr>
              <a:t>واقتصادي</a:t>
            </a:r>
            <a:r>
              <a:rPr lang="fa-IR" sz="2800" dirty="0">
                <a:cs typeface="B Nazanin" pitchFamily="2" charset="-78"/>
              </a:rPr>
              <a:t> </a:t>
            </a:r>
          </a:p>
          <a:p>
            <a:pPr algn="r" rtl="1">
              <a:buFont typeface="Wingdings" pitchFamily="2" charset="2"/>
              <a:buNone/>
              <a:defRPr/>
            </a:pPr>
            <a:r>
              <a:rPr lang="fa-IR" sz="2800" dirty="0">
                <a:cs typeface="B Nazanin" pitchFamily="2" charset="-78"/>
              </a:rPr>
              <a:t>3- </a:t>
            </a:r>
            <a:r>
              <a:rPr lang="fa-IR" sz="2800" dirty="0" err="1">
                <a:cs typeface="B Nazanin" pitchFamily="2" charset="-78"/>
              </a:rPr>
              <a:t>اجرايي</a:t>
            </a:r>
            <a:r>
              <a:rPr lang="fa-IR" sz="2800" dirty="0">
                <a:cs typeface="B Nazanin" pitchFamily="2" charset="-78"/>
              </a:rPr>
              <a:t> بودن استاندارد</a:t>
            </a:r>
          </a:p>
          <a:p>
            <a:pPr algn="r" rtl="1">
              <a:buFont typeface="Wingdings" pitchFamily="2" charset="2"/>
              <a:buNone/>
              <a:defRPr/>
            </a:pPr>
            <a:r>
              <a:rPr lang="fa-IR" sz="2800" dirty="0">
                <a:cs typeface="B Nazanin" pitchFamily="2" charset="-78"/>
              </a:rPr>
              <a:t>4- استاندارد كردن از طريق انتخاب و سپس تصويب وتثبيت آنچه انتخاب شده است ، انجام مي گيرد. </a:t>
            </a:r>
          </a:p>
          <a:p>
            <a:pPr algn="r" rtl="1">
              <a:buFont typeface="Wingdings" pitchFamily="2" charset="2"/>
              <a:buNone/>
              <a:defRPr/>
            </a:pPr>
            <a:r>
              <a:rPr lang="fa-IR" sz="2800" dirty="0">
                <a:cs typeface="B Nazanin" pitchFamily="2" charset="-78"/>
              </a:rPr>
              <a:t>5- استانداردها </a:t>
            </a:r>
            <a:r>
              <a:rPr lang="fa-IR" sz="2800" dirty="0" err="1">
                <a:cs typeface="B Nazanin" pitchFamily="2" charset="-78"/>
              </a:rPr>
              <a:t>بايد</a:t>
            </a:r>
            <a:r>
              <a:rPr lang="fa-IR" sz="2800" dirty="0">
                <a:cs typeface="B Nazanin" pitchFamily="2" charset="-78"/>
              </a:rPr>
              <a:t> در فواصل </a:t>
            </a:r>
            <a:r>
              <a:rPr lang="fa-IR" sz="2800" dirty="0" err="1">
                <a:cs typeface="B Nazanin" pitchFamily="2" charset="-78"/>
              </a:rPr>
              <a:t>زماني</a:t>
            </a:r>
            <a:r>
              <a:rPr lang="fa-IR" sz="2800" dirty="0">
                <a:cs typeface="B Nazanin" pitchFamily="2" charset="-78"/>
              </a:rPr>
              <a:t> </a:t>
            </a:r>
            <a:r>
              <a:rPr lang="fa-IR" sz="2800" dirty="0" err="1">
                <a:cs typeface="B Nazanin" pitchFamily="2" charset="-78"/>
              </a:rPr>
              <a:t>معين</a:t>
            </a:r>
            <a:r>
              <a:rPr lang="fa-IR" sz="2800" dirty="0">
                <a:cs typeface="B Nazanin" pitchFamily="2" charset="-78"/>
              </a:rPr>
              <a:t> مورد </a:t>
            </a:r>
            <a:r>
              <a:rPr lang="fa-IR" sz="2800" dirty="0" err="1">
                <a:cs typeface="B Nazanin" pitchFamily="2" charset="-78"/>
              </a:rPr>
              <a:t>بازنگري</a:t>
            </a:r>
            <a:r>
              <a:rPr lang="fa-IR" sz="2800" dirty="0">
                <a:cs typeface="B Nazanin" pitchFamily="2" charset="-78"/>
              </a:rPr>
              <a:t> و درصورت لزوم مورد </a:t>
            </a:r>
            <a:r>
              <a:rPr lang="fa-IR" sz="2800" dirty="0" err="1">
                <a:cs typeface="B Nazanin" pitchFamily="2" charset="-78"/>
              </a:rPr>
              <a:t>تجديد</a:t>
            </a:r>
            <a:r>
              <a:rPr lang="fa-IR" sz="2800" dirty="0">
                <a:cs typeface="B Nazanin" pitchFamily="2" charset="-78"/>
              </a:rPr>
              <a:t> نظر </a:t>
            </a:r>
            <a:r>
              <a:rPr lang="fa-IR" sz="2800" dirty="0" err="1">
                <a:cs typeface="B Nazanin" pitchFamily="2" charset="-78"/>
              </a:rPr>
              <a:t>قرارگيرد</a:t>
            </a:r>
            <a:r>
              <a:rPr lang="fa-IR" sz="2800" dirty="0">
                <a:cs typeface="B Nazanin" pitchFamily="2" charset="-78"/>
              </a:rPr>
              <a:t>. </a:t>
            </a:r>
          </a:p>
          <a:p>
            <a:pPr algn="r" rtl="1">
              <a:buFont typeface="Wingdings" pitchFamily="2" charset="2"/>
              <a:buNone/>
              <a:defRPr/>
            </a:pPr>
            <a:r>
              <a:rPr lang="fa-IR" sz="2800" dirty="0">
                <a:cs typeface="B Nazanin" pitchFamily="2" charset="-78"/>
              </a:rPr>
              <a:t>6- لزوم </a:t>
            </a:r>
            <a:r>
              <a:rPr lang="fa-IR" sz="2800" dirty="0" err="1">
                <a:cs typeface="B Nazanin" pitchFamily="2" charset="-78"/>
              </a:rPr>
              <a:t>اجراي</a:t>
            </a:r>
            <a:r>
              <a:rPr lang="fa-IR" sz="2800" dirty="0">
                <a:cs typeface="B Nazanin" pitchFamily="2" charset="-78"/>
              </a:rPr>
              <a:t> </a:t>
            </a:r>
            <a:r>
              <a:rPr lang="fa-IR" sz="2800" dirty="0" err="1">
                <a:cs typeface="B Nazanin" pitchFamily="2" charset="-78"/>
              </a:rPr>
              <a:t>اجباري</a:t>
            </a:r>
            <a:r>
              <a:rPr lang="fa-IR" sz="2800" dirty="0">
                <a:cs typeface="B Nazanin" pitchFamily="2" charset="-78"/>
              </a:rPr>
              <a:t> </a:t>
            </a:r>
            <a:r>
              <a:rPr lang="fa-IR" sz="2800" dirty="0" err="1">
                <a:cs typeface="B Nazanin" pitchFamily="2" charset="-78"/>
              </a:rPr>
              <a:t>استانداردهاي</a:t>
            </a:r>
            <a:r>
              <a:rPr lang="fa-IR" sz="2800" dirty="0">
                <a:cs typeface="B Nazanin" pitchFamily="2" charset="-78"/>
              </a:rPr>
              <a:t> </a:t>
            </a:r>
            <a:r>
              <a:rPr lang="fa-IR" sz="2800" dirty="0" err="1">
                <a:cs typeface="B Nazanin" pitchFamily="2" charset="-78"/>
              </a:rPr>
              <a:t>ملي</a:t>
            </a:r>
            <a:r>
              <a:rPr lang="fa-IR" sz="2800" dirty="0">
                <a:cs typeface="B Nazanin" pitchFamily="2" charset="-78"/>
              </a:rPr>
              <a:t> </a:t>
            </a:r>
            <a:r>
              <a:rPr lang="fa-IR" sz="2800" dirty="0" err="1">
                <a:cs typeface="B Nazanin" pitchFamily="2" charset="-78"/>
              </a:rPr>
              <a:t>بايد</a:t>
            </a:r>
            <a:r>
              <a:rPr lang="fa-IR" sz="2800" dirty="0">
                <a:cs typeface="B Nazanin" pitchFamily="2" charset="-78"/>
              </a:rPr>
              <a:t> به دقت مورد توجه قرار </a:t>
            </a:r>
            <a:r>
              <a:rPr lang="fa-IR" sz="2800" dirty="0" err="1">
                <a:cs typeface="B Nazanin" pitchFamily="2" charset="-78"/>
              </a:rPr>
              <a:t>گيرد</a:t>
            </a:r>
            <a:r>
              <a:rPr lang="fa-IR" sz="2800" dirty="0">
                <a:cs typeface="B Nazanin" pitchFamily="2" charset="-78"/>
              </a:rPr>
              <a:t>.   </a:t>
            </a:r>
          </a:p>
          <a:p>
            <a:pPr algn="r" rtl="1">
              <a:buFont typeface="Wingdings" pitchFamily="2" charset="2"/>
              <a:buNone/>
              <a:defRPr/>
            </a:pPr>
            <a:endParaRPr lang="fa-IR" sz="2800" dirty="0">
              <a:cs typeface="B Nazanin" pitchFamily="2" charset="-78"/>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پیوست الزامی</a:t>
            </a:r>
          </a:p>
        </p:txBody>
      </p:sp>
      <p:sp>
        <p:nvSpPr>
          <p:cNvPr id="3" name="Content Placeholder 2"/>
          <p:cNvSpPr>
            <a:spLocks noGrp="1"/>
          </p:cNvSpPr>
          <p:nvPr>
            <p:ph sz="quarter" idx="1"/>
          </p:nvPr>
        </p:nvSpPr>
        <p:spPr/>
        <p:txBody>
          <a:bodyPr>
            <a:normAutofit/>
          </a:bodyPr>
          <a:lstStyle/>
          <a:p>
            <a:r>
              <a:rPr lang="fa-IR" sz="2800" dirty="0">
                <a:cs typeface="B Nazanin" pitchFamily="2" charset="-78"/>
              </a:rPr>
              <a:t>پیوست الزامی جزء جدانشدنی یک استاندارد به شمار می آید که رعایت ضوابط تعیین شده در آن، علاوه بر ضوابطی که در متن اصلی استاندارد ارائه شده، الزامی است. پیوست الزامی، موارد تکمیلی برای ضوابط موجود در متن اصلی استاندارد را ارائه می دهد. </a:t>
            </a:r>
          </a:p>
          <a:p>
            <a:pPr>
              <a:buNone/>
            </a:pPr>
            <a:endParaRPr lang="fa-IR" sz="2800" dirty="0">
              <a:cs typeface="B Nazanin" pitchFamily="2" charset="-78"/>
            </a:endParaRPr>
          </a:p>
          <a:p>
            <a:r>
              <a:rPr lang="fa-IR" sz="2800" dirty="0">
                <a:cs typeface="B Nazanin" pitchFamily="2" charset="-78"/>
              </a:rPr>
              <a:t>وجود پیوست الزامی، مشروط به ضرورت است.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کتابنامه</a:t>
            </a:r>
            <a:r>
              <a:rPr lang="fa-IR" sz="4000" dirty="0">
                <a:solidFill>
                  <a:schemeClr val="tx1"/>
                </a:solidFill>
                <a:cs typeface="B Nazanin" pitchFamily="2" charset="-78"/>
              </a:rPr>
              <a:t> </a:t>
            </a:r>
          </a:p>
        </p:txBody>
      </p:sp>
      <p:sp>
        <p:nvSpPr>
          <p:cNvPr id="3" name="Content Placeholder 2"/>
          <p:cNvSpPr>
            <a:spLocks noGrp="1"/>
          </p:cNvSpPr>
          <p:nvPr>
            <p:ph sz="quarter" idx="1"/>
          </p:nvPr>
        </p:nvSpPr>
        <p:spPr/>
        <p:txBody>
          <a:bodyPr>
            <a:normAutofit/>
          </a:bodyPr>
          <a:lstStyle/>
          <a:p>
            <a:pPr algn="ctr"/>
            <a:r>
              <a:rPr lang="fa-IR" sz="4000" dirty="0">
                <a:cs typeface="B Nazanin" pitchFamily="2" charset="-78"/>
              </a:rPr>
              <a:t>وجود این جزء مشروط به ضرورت است و پس از آخرین پیوست قرا می گیرد.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نکات دستوری </a:t>
            </a:r>
          </a:p>
        </p:txBody>
      </p:sp>
      <p:sp>
        <p:nvSpPr>
          <p:cNvPr id="3" name="Content Placeholder 2"/>
          <p:cNvSpPr>
            <a:spLocks noGrp="1"/>
          </p:cNvSpPr>
          <p:nvPr>
            <p:ph sz="quarter" idx="1"/>
          </p:nvPr>
        </p:nvSpPr>
        <p:spPr/>
        <p:txBody>
          <a:bodyPr>
            <a:normAutofit/>
          </a:bodyPr>
          <a:lstStyle/>
          <a:p>
            <a:r>
              <a:rPr lang="fa-IR" sz="2600" dirty="0">
                <a:cs typeface="B Nazanin" pitchFamily="2" charset="-78"/>
              </a:rPr>
              <a:t>درجملات بیان روش های نمونه برداری و آزمون، جمله ها و عبارت های باید به صورت کوتاه و امری باشد. </a:t>
            </a:r>
          </a:p>
          <a:p>
            <a:r>
              <a:rPr lang="fa-IR" sz="2600" dirty="0">
                <a:cs typeface="B Nazanin" pitchFamily="2" charset="-78"/>
              </a:rPr>
              <a:t>مثال: </a:t>
            </a:r>
          </a:p>
          <a:p>
            <a:r>
              <a:rPr lang="fa-IR" sz="2600" dirty="0">
                <a:cs typeface="B Nazanin" pitchFamily="2" charset="-78"/>
              </a:rPr>
              <a:t>نمونه را در خشک کن بگذارید و پس از مدت زمان</a:t>
            </a:r>
            <a:r>
              <a:rPr lang="en-US" sz="2600" dirty="0">
                <a:cs typeface="B Nazanin" pitchFamily="2" charset="-78"/>
              </a:rPr>
              <a:t>h</a:t>
            </a:r>
            <a:r>
              <a:rPr lang="fa-IR" sz="2600" dirty="0">
                <a:cs typeface="B Nazanin" pitchFamily="2" charset="-78"/>
              </a:rPr>
              <a:t> 24 آن را بیرون بیاورید.</a:t>
            </a:r>
          </a:p>
          <a:p>
            <a:r>
              <a:rPr lang="fa-IR" sz="2600" dirty="0">
                <a:cs typeface="B Nazanin" pitchFamily="2" charset="-78"/>
              </a:rPr>
              <a:t>برای نشان دادن الزام از واژۀ «باید» استفاده شود.</a:t>
            </a:r>
          </a:p>
          <a:p>
            <a:r>
              <a:rPr lang="fa-IR" sz="2600" dirty="0">
                <a:cs typeface="B Nazanin" pitchFamily="2" charset="-78"/>
              </a:rPr>
              <a:t>برای نشان دادن مواردی که جنبۀ توصیه ای دارد،عبارت هایی مانند توصیه می شود، یا بهتر است، استفاده شود. </a:t>
            </a:r>
          </a:p>
          <a:p>
            <a:r>
              <a:rPr lang="fa-IR" sz="2600" dirty="0">
                <a:cs typeface="B Nazanin" pitchFamily="2" charset="-78"/>
              </a:rPr>
              <a:t>برای مواردی که انجام آن در محدودۀ استاندارد، مجاز باشد، عبارت «مجازاست» و برای بیان احتمال یا امکان مادی یا فیزیکی از عبارت می توان یا ممکن است، استفاده می شود.</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نکات دستوری </a:t>
            </a:r>
            <a:endParaRPr lang="fa-IR" sz="4000" dirty="0">
              <a:solidFill>
                <a:srgbClr val="FF0000"/>
              </a:solidFill>
            </a:endParaRPr>
          </a:p>
        </p:txBody>
      </p:sp>
      <p:sp>
        <p:nvSpPr>
          <p:cNvPr id="3" name="Content Placeholder 2"/>
          <p:cNvSpPr>
            <a:spLocks noGrp="1"/>
          </p:cNvSpPr>
          <p:nvPr>
            <p:ph sz="quarter" idx="1"/>
          </p:nvPr>
        </p:nvSpPr>
        <p:spPr/>
        <p:txBody>
          <a:bodyPr>
            <a:normAutofit/>
          </a:bodyPr>
          <a:lstStyle/>
          <a:p>
            <a:r>
              <a:rPr lang="fa-IR" sz="3600" dirty="0">
                <a:cs typeface="B Nazanin" pitchFamily="2" charset="-78"/>
              </a:rPr>
              <a:t>بهتراست از جمع مکسر استفاده نشود.</a:t>
            </a:r>
          </a:p>
          <a:p>
            <a:r>
              <a:rPr lang="fa-IR" sz="3600" dirty="0">
                <a:cs typeface="B Nazanin" pitchFamily="2" charset="-78"/>
              </a:rPr>
              <a:t>به کاربردن قواعد و علامت های جمع عربی در واژه های فارسی صحیح نیست.</a:t>
            </a:r>
          </a:p>
          <a:p>
            <a:r>
              <a:rPr lang="fa-IR" sz="3600" dirty="0">
                <a:cs typeface="B Nazanin" pitchFamily="2" charset="-78"/>
              </a:rPr>
              <a:t>در نگارش املایی واژگان زبان فارسی باید دستور خط و فرهنگ املایی مصوب فرهنگستان زبان و ادب فارسی ملاک باشد.</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نشانه های سجاوندی</a:t>
            </a:r>
          </a:p>
        </p:txBody>
      </p:sp>
      <p:sp>
        <p:nvSpPr>
          <p:cNvPr id="3" name="Content Placeholder 2"/>
          <p:cNvSpPr>
            <a:spLocks noGrp="1"/>
          </p:cNvSpPr>
          <p:nvPr>
            <p:ph sz="quarter" idx="1"/>
          </p:nvPr>
        </p:nvSpPr>
        <p:spPr/>
        <p:txBody>
          <a:bodyPr>
            <a:normAutofit/>
          </a:bodyPr>
          <a:lstStyle/>
          <a:p>
            <a:r>
              <a:rPr lang="fa-IR" sz="2800" dirty="0">
                <a:cs typeface="B Nazanin" pitchFamily="2" charset="-78"/>
              </a:rPr>
              <a:t>نشانه های سجاوندی(.،؛</a:t>
            </a:r>
            <a:r>
              <a:rPr lang="fa-IR" sz="2800" dirty="0">
                <a:cs typeface="B Nazanin" pitchFamily="2" charset="-78"/>
                <a:sym typeface="Wingdings" pitchFamily="2" charset="2"/>
              </a:rPr>
              <a:t>:) به کلمۀ قبلی می چسبد و از کلمۀ قبلی می جسبد و از کلمۀ بعدی به اندازۀ یک حرف فاصله دارد.</a:t>
            </a:r>
          </a:p>
          <a:p>
            <a:endParaRPr lang="fa-IR" sz="2800" dirty="0">
              <a:cs typeface="B Nazanin" pitchFamily="2" charset="-78"/>
              <a:sym typeface="Wingdings" pitchFamily="2" charset="2"/>
            </a:endParaRPr>
          </a:p>
          <a:p>
            <a:r>
              <a:rPr lang="fa-IR" sz="2800" dirty="0">
                <a:cs typeface="B Nazanin" pitchFamily="2" charset="-78"/>
                <a:sym typeface="Wingdings" pitchFamily="2" charset="2"/>
              </a:rPr>
              <a:t>به جای گیومه لاتین (</a:t>
            </a:r>
            <a:r>
              <a:rPr lang="en-US" sz="2800" dirty="0">
                <a:cs typeface="B Nazanin" pitchFamily="2" charset="-78"/>
                <a:sym typeface="Wingdings" pitchFamily="2" charset="2"/>
              </a:rPr>
              <a:t>“”</a:t>
            </a:r>
            <a:r>
              <a:rPr lang="fa-IR" sz="2800" dirty="0">
                <a:cs typeface="B Nazanin" pitchFamily="2" charset="-78"/>
                <a:sym typeface="Wingdings" pitchFamily="2" charset="2"/>
              </a:rPr>
              <a:t>) باید از گیومۀ («») استفاده شود.</a:t>
            </a:r>
          </a:p>
          <a:p>
            <a:endParaRPr lang="fa-IR" sz="2800" dirty="0">
              <a:cs typeface="B Nazanin" pitchFamily="2" charset="-78"/>
              <a:sym typeface="Wingdings" pitchFamily="2" charset="2"/>
            </a:endParaRPr>
          </a:p>
          <a:p>
            <a:r>
              <a:rPr lang="fa-IR" sz="2800" dirty="0">
                <a:cs typeface="B Nazanin" pitchFamily="2" charset="-78"/>
                <a:sym typeface="Wingdings" pitchFamily="2" charset="2"/>
              </a:rPr>
              <a:t>دو کمان () و گیومه«» و قلاب( کروشه) [] با کلمۀ خارج از خود فاصله دارد و به کلمۀ داخل می چسبد. </a:t>
            </a:r>
            <a:endParaRPr lang="fa-IR" sz="2800" dirty="0">
              <a:cs typeface="B Nazanin" pitchFamily="2"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normAutofit/>
          </a:bodyPr>
          <a:lstStyle/>
          <a:p>
            <a:pPr algn="ctr"/>
            <a:r>
              <a:rPr lang="fa-IR" sz="4000" b="1" dirty="0">
                <a:solidFill>
                  <a:srgbClr val="FF0000"/>
                </a:solidFill>
                <a:cs typeface="B Nazanin" pitchFamily="2" charset="-78"/>
              </a:rPr>
              <a:t>نام و نشان های تجاری </a:t>
            </a:r>
          </a:p>
        </p:txBody>
      </p:sp>
      <p:sp>
        <p:nvSpPr>
          <p:cNvPr id="3" name="Content Placeholder 2"/>
          <p:cNvSpPr>
            <a:spLocks noGrp="1"/>
          </p:cNvSpPr>
          <p:nvPr>
            <p:ph sz="quarter" idx="1"/>
          </p:nvPr>
        </p:nvSpPr>
        <p:spPr/>
        <p:txBody>
          <a:bodyPr>
            <a:normAutofit lnSpcReduction="10000"/>
          </a:bodyPr>
          <a:lstStyle/>
          <a:p>
            <a:r>
              <a:rPr lang="fa-IR" sz="2600" dirty="0">
                <a:cs typeface="B Nazanin" pitchFamily="2" charset="-78"/>
              </a:rPr>
              <a:t>به جای استفاده از نام ها و نشان های تجاری، باید توصیف و شناسه مصرف محصول ارائه شود.</a:t>
            </a:r>
          </a:p>
          <a:p>
            <a:endParaRPr lang="fa-IR" sz="2600" dirty="0">
              <a:cs typeface="B Nazanin" pitchFamily="2" charset="-78"/>
            </a:endParaRPr>
          </a:p>
          <a:p>
            <a:r>
              <a:rPr lang="fa-IR" sz="2600" dirty="0">
                <a:cs typeface="B Nazanin" pitchFamily="2" charset="-78"/>
              </a:rPr>
              <a:t>مثال: </a:t>
            </a:r>
          </a:p>
          <a:p>
            <a:r>
              <a:rPr lang="fa-IR" sz="2600" dirty="0">
                <a:cs typeface="B Nazanin" pitchFamily="2" charset="-78"/>
              </a:rPr>
              <a:t>به جای «تفلون» بنویسید« پلی تترا فلوئوراتیلن» (</a:t>
            </a:r>
            <a:r>
              <a:rPr lang="en-US" sz="2600" dirty="0">
                <a:cs typeface="B Nazanin" pitchFamily="2" charset="-78"/>
              </a:rPr>
              <a:t>PTFE</a:t>
            </a:r>
            <a:r>
              <a:rPr lang="fa-IR" sz="2600" dirty="0">
                <a:cs typeface="B Nazanin" pitchFamily="2" charset="-78"/>
              </a:rPr>
              <a:t>)</a:t>
            </a:r>
          </a:p>
          <a:p>
            <a:endParaRPr lang="fa-IR" sz="2600" dirty="0">
              <a:cs typeface="B Nazanin" pitchFamily="2" charset="-78"/>
            </a:endParaRPr>
          </a:p>
          <a:p>
            <a:r>
              <a:rPr lang="fa-IR" sz="2600" dirty="0">
                <a:cs typeface="B Nazanin" pitchFamily="2" charset="-78"/>
              </a:rPr>
              <a:t>در نگارش اسامی علمی موجودات در گیاه شناسی، جانورشناسی، میکروب شناسی و غیره باید به قلم مورب درج شود. </a:t>
            </a:r>
          </a:p>
          <a:p>
            <a:endParaRPr lang="fa-IR" sz="2600" dirty="0">
              <a:cs typeface="B Nazanin" pitchFamily="2" charset="-78"/>
            </a:endParaRPr>
          </a:p>
          <a:p>
            <a:pPr>
              <a:buNone/>
            </a:pPr>
            <a:r>
              <a:rPr lang="fa-IR" sz="2600" dirty="0">
                <a:cs typeface="B Nazanin" pitchFamily="2" charset="-78"/>
              </a:rPr>
              <a:t>مثال : </a:t>
            </a:r>
          </a:p>
          <a:p>
            <a:pPr>
              <a:buNone/>
            </a:pPr>
            <a:r>
              <a:rPr lang="fa-IR" sz="2600" i="1" dirty="0">
                <a:cs typeface="B Nazanin" pitchFamily="2" charset="-78"/>
              </a:rPr>
              <a:t>استافیلوکوکوس، اورئوس</a:t>
            </a:r>
          </a:p>
          <a:p>
            <a:endParaRPr lang="fa-IR" i="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ارجاعات</a:t>
            </a:r>
            <a:r>
              <a:rPr lang="fa-IR" sz="4000" b="1" dirty="0">
                <a:solidFill>
                  <a:schemeClr val="tx1"/>
                </a:solidFill>
                <a:cs typeface="B Nazanin" pitchFamily="2" charset="-78"/>
              </a:rPr>
              <a:t> </a:t>
            </a:r>
          </a:p>
        </p:txBody>
      </p:sp>
      <p:sp>
        <p:nvSpPr>
          <p:cNvPr id="3" name="Content Placeholder 2"/>
          <p:cNvSpPr>
            <a:spLocks noGrp="1"/>
          </p:cNvSpPr>
          <p:nvPr>
            <p:ph sz="quarter" idx="1"/>
          </p:nvPr>
        </p:nvSpPr>
        <p:spPr/>
        <p:txBody>
          <a:bodyPr>
            <a:normAutofit/>
          </a:bodyPr>
          <a:lstStyle/>
          <a:p>
            <a:r>
              <a:rPr lang="fa-IR" sz="3200" dirty="0">
                <a:cs typeface="B Nazanin" pitchFamily="2" charset="-78"/>
              </a:rPr>
              <a:t>برای ارجاع به استاندارد باید از عبارت «در این استاندارد»</a:t>
            </a:r>
          </a:p>
          <a:p>
            <a:r>
              <a:rPr lang="fa-IR" sz="3200" dirty="0">
                <a:cs typeface="B Nazanin" pitchFamily="2" charset="-78"/>
              </a:rPr>
              <a:t>ارجاع به اجزای متن استاندارد</a:t>
            </a:r>
          </a:p>
          <a:p>
            <a:r>
              <a:rPr lang="fa-IR" sz="3200" dirty="0">
                <a:cs typeface="B Nazanin" pitchFamily="2" charset="-78"/>
              </a:rPr>
              <a:t>طبق بند .... این استاندارد</a:t>
            </a:r>
          </a:p>
          <a:p>
            <a:r>
              <a:rPr lang="fa-IR" sz="3200" dirty="0">
                <a:cs typeface="B Nazanin" pitchFamily="2" charset="-78"/>
              </a:rPr>
              <a:t>مطابق به زیربند....</a:t>
            </a:r>
          </a:p>
          <a:p>
            <a:r>
              <a:rPr lang="fa-IR" sz="3200" dirty="0">
                <a:cs typeface="B Nazanin" pitchFamily="2" charset="-78"/>
              </a:rPr>
              <a:t>به پیوست .... مراجعه شود.</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ارجاع به شکل های و جدول ها</a:t>
            </a:r>
          </a:p>
        </p:txBody>
      </p:sp>
      <p:sp>
        <p:nvSpPr>
          <p:cNvPr id="3" name="Content Placeholder 2"/>
          <p:cNvSpPr>
            <a:spLocks noGrp="1"/>
          </p:cNvSpPr>
          <p:nvPr>
            <p:ph sz="quarter" idx="1"/>
          </p:nvPr>
        </p:nvSpPr>
        <p:spPr/>
        <p:txBody>
          <a:bodyPr/>
          <a:lstStyle/>
          <a:p>
            <a:pPr>
              <a:buFont typeface="Wingdings" pitchFamily="2" charset="2"/>
              <a:buChar char="q"/>
            </a:pPr>
            <a:r>
              <a:rPr lang="fa-IR" dirty="0"/>
              <a:t> </a:t>
            </a:r>
            <a:r>
              <a:rPr lang="fa-IR" sz="4000" dirty="0">
                <a:cs typeface="B Nazanin" pitchFamily="2" charset="-78"/>
              </a:rPr>
              <a:t>به شکل .... مراجعه شود. </a:t>
            </a:r>
          </a:p>
          <a:p>
            <a:pPr indent="-457200">
              <a:buFont typeface="Wingdings" pitchFamily="2" charset="2"/>
              <a:buChar char="q"/>
            </a:pPr>
            <a:r>
              <a:rPr lang="fa-IR" sz="4000" dirty="0">
                <a:cs typeface="B Nazanin" pitchFamily="2" charset="-78"/>
              </a:rPr>
              <a:t>به جدولف 2 مراجعه شود. </a:t>
            </a:r>
            <a:br>
              <a:rPr lang="fa-IR" sz="4000" dirty="0">
                <a:cs typeface="B Nazanin" pitchFamily="2" charset="-78"/>
              </a:rPr>
            </a:br>
            <a:r>
              <a:rPr lang="fa-IR" sz="4000" dirty="0">
                <a:cs typeface="B Nazanin" pitchFamily="2" charset="-78"/>
              </a:rPr>
              <a:t>در شکل الف- 6 نشان داده شده است.</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ارجاعات به سایر استانداردها </a:t>
            </a:r>
          </a:p>
        </p:txBody>
      </p:sp>
      <p:sp>
        <p:nvSpPr>
          <p:cNvPr id="3" name="Content Placeholder 2"/>
          <p:cNvSpPr>
            <a:spLocks noGrp="1"/>
          </p:cNvSpPr>
          <p:nvPr>
            <p:ph sz="quarter" idx="1"/>
          </p:nvPr>
        </p:nvSpPr>
        <p:spPr/>
        <p:txBody>
          <a:bodyPr>
            <a:normAutofit/>
          </a:bodyPr>
          <a:lstStyle/>
          <a:p>
            <a:pPr>
              <a:buFont typeface="Wingdings" pitchFamily="2" charset="2"/>
              <a:buChar char="q"/>
            </a:pPr>
            <a:r>
              <a:rPr lang="fa-IR" sz="2600" dirty="0">
                <a:cs typeface="B Nazanin" pitchFamily="2" charset="-78"/>
              </a:rPr>
              <a:t>بدون تاریخ انتشار: </a:t>
            </a:r>
          </a:p>
          <a:p>
            <a:pPr>
              <a:buNone/>
            </a:pPr>
            <a:r>
              <a:rPr lang="fa-IR" sz="2600" dirty="0">
                <a:cs typeface="B Nazanin" pitchFamily="2" charset="-78"/>
              </a:rPr>
              <a:t>به استاندارد ... مراجعه شود.</a:t>
            </a:r>
          </a:p>
          <a:p>
            <a:pPr>
              <a:buFont typeface="Wingdings" pitchFamily="2" charset="2"/>
              <a:buChar char="q"/>
            </a:pPr>
            <a:r>
              <a:rPr lang="fa-IR" sz="2600" dirty="0">
                <a:cs typeface="B Nazanin" pitchFamily="2" charset="-78"/>
              </a:rPr>
              <a:t>دارای تاریخ: </a:t>
            </a:r>
          </a:p>
          <a:p>
            <a:pPr>
              <a:buNone/>
            </a:pPr>
            <a:r>
              <a:rPr lang="fa-IR" sz="2600" dirty="0">
                <a:cs typeface="B Nazanin" pitchFamily="2" charset="-78"/>
              </a:rPr>
              <a:t>«مطابق با/طبق بند... استاندارد ملی ایران شمارۀ ... :سال ...»</a:t>
            </a:r>
          </a:p>
          <a:p>
            <a:pPr>
              <a:buNone/>
            </a:pPr>
            <a:r>
              <a:rPr lang="fa-IR" sz="2600" dirty="0">
                <a:cs typeface="B Nazanin" pitchFamily="2" charset="-78"/>
              </a:rPr>
              <a:t>« مطابق با/ طبق جدول ... استاندارد </a:t>
            </a:r>
            <a:r>
              <a:rPr lang="en-US" sz="2600" dirty="0">
                <a:cs typeface="B Nazanin" pitchFamily="2" charset="-78"/>
              </a:rPr>
              <a:t>ISO </a:t>
            </a:r>
            <a:r>
              <a:rPr lang="en-US" sz="2600" dirty="0" err="1">
                <a:cs typeface="B Nazanin" pitchFamily="2" charset="-78"/>
              </a:rPr>
              <a:t>xxxx:yyyy</a:t>
            </a:r>
            <a:r>
              <a:rPr lang="fa-IR" sz="2600" dirty="0">
                <a:cs typeface="B Nazanin" pitchFamily="2" charset="-78"/>
              </a:rPr>
              <a:t>» </a:t>
            </a:r>
          </a:p>
          <a:p>
            <a:pPr>
              <a:buFont typeface="Wingdings" pitchFamily="2" charset="2"/>
              <a:buChar char="q"/>
            </a:pPr>
            <a:r>
              <a:rPr lang="fa-IR" sz="2600" dirty="0">
                <a:cs typeface="B Nazanin" pitchFamily="2" charset="-78"/>
              </a:rPr>
              <a:t>برای نوشتن اعداد، واحدها، فرمول های ریاضی باید از قواعد استاندارئ 5 پیروی شود. </a:t>
            </a:r>
          </a:p>
          <a:p>
            <a:pPr>
              <a:buFont typeface="Wingdings" pitchFamily="2" charset="2"/>
              <a:buChar char="Ø"/>
            </a:pPr>
            <a:r>
              <a:rPr lang="fa-IR" sz="2600" dirty="0">
                <a:cs typeface="B Nazanin" pitchFamily="2" charset="-78"/>
              </a:rPr>
              <a:t>در مورد جنبه های ارزیابی انطباق، تمامی استانداردهای ملی ایران که حاوی الزامات برای محصولات، فرایندها، خدمات،اشخاص، سامانه ها و نهادها هستند، باید با بی طرفی نگارش شود.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pPr algn="ctr"/>
            <a:r>
              <a:rPr lang="en-US" sz="4000" b="1" dirty="0">
                <a:solidFill>
                  <a:srgbClr val="7030A0"/>
                </a:solidFill>
              </a:rPr>
              <a:t>New work item - NWI</a:t>
            </a:r>
            <a:endParaRPr lang="fa-IR" sz="4000" dirty="0">
              <a:solidFill>
                <a:srgbClr val="7030A0"/>
              </a:solidFill>
            </a:endParaRPr>
          </a:p>
        </p:txBody>
      </p:sp>
      <p:sp>
        <p:nvSpPr>
          <p:cNvPr id="3" name="Content Placeholder 2"/>
          <p:cNvSpPr>
            <a:spLocks noGrp="1"/>
          </p:cNvSpPr>
          <p:nvPr>
            <p:ph sz="quarter" idx="1"/>
          </p:nvPr>
        </p:nvSpPr>
        <p:spPr>
          <a:xfrm>
            <a:off x="457200" y="1219200"/>
            <a:ext cx="8229600" cy="4906963"/>
          </a:xfrm>
        </p:spPr>
        <p:txBody>
          <a:bodyPr>
            <a:noAutofit/>
          </a:bodyPr>
          <a:lstStyle/>
          <a:p>
            <a:pPr algn="ctr" rtl="1">
              <a:buFont typeface="Wingdings" pitchFamily="2" charset="2"/>
              <a:buChar char="Ø"/>
            </a:pPr>
            <a:r>
              <a:rPr lang="fa-IR" sz="2800" b="1" dirty="0">
                <a:cs typeface="B Nazanin" pitchFamily="2" charset="-78"/>
              </a:rPr>
              <a:t>یک پیشنهاد چگونه توسط سازمان ایزو ارائه می شود و توسط چه کسانی؟</a:t>
            </a:r>
          </a:p>
          <a:p>
            <a:pPr algn="r" rtl="1">
              <a:buFont typeface="Wingdings" pitchFamily="2" charset="2"/>
              <a:buChar char="Ø"/>
            </a:pPr>
            <a:r>
              <a:rPr lang="fa-IR" sz="2800" dirty="0">
                <a:cs typeface="B Nazanin" pitchFamily="2" charset="-78"/>
              </a:rPr>
              <a:t>پیشنهاد به</a:t>
            </a:r>
            <a:r>
              <a:rPr lang="en-US" sz="2800" dirty="0">
                <a:cs typeface="B Nazanin" pitchFamily="2" charset="-78"/>
              </a:rPr>
              <a:t>ISO </a:t>
            </a:r>
            <a:r>
              <a:rPr lang="fa-IR" sz="2800" dirty="0">
                <a:cs typeface="B Nazanin" pitchFamily="2" charset="-78"/>
              </a:rPr>
              <a:t>توسط کمیته هاي تاسیس شده در سازمان </a:t>
            </a:r>
          </a:p>
          <a:p>
            <a:pPr algn="r" rtl="1">
              <a:buFont typeface="Wingdings" pitchFamily="2" charset="2"/>
              <a:buChar char="Ø"/>
            </a:pPr>
            <a:r>
              <a:rPr lang="fa-IR" sz="2800" dirty="0">
                <a:cs typeface="B Nazanin" pitchFamily="2" charset="-78"/>
              </a:rPr>
              <a:t>ارائه پیشنهاد جدید همیشه یک موضوع بزرگ!</a:t>
            </a:r>
          </a:p>
          <a:p>
            <a:pPr algn="r" rtl="1">
              <a:buFont typeface="Wingdings" pitchFamily="2" charset="2"/>
              <a:buChar char="Ø"/>
            </a:pPr>
            <a:r>
              <a:rPr lang="fr-FR" sz="2800" dirty="0">
                <a:cs typeface="B Nazanin" pitchFamily="2" charset="-78"/>
              </a:rPr>
              <a:t>ISO/IEC Directives: Part 1, </a:t>
            </a:r>
            <a:r>
              <a:rPr lang="fr-FR" sz="2800" dirty="0" err="1">
                <a:cs typeface="B Nazanin" pitchFamily="2" charset="-78"/>
              </a:rPr>
              <a:t>Annex</a:t>
            </a:r>
            <a:r>
              <a:rPr lang="fr-FR" sz="2800" dirty="0">
                <a:cs typeface="B Nazanin" pitchFamily="2" charset="-78"/>
              </a:rPr>
              <a:t> C</a:t>
            </a:r>
          </a:p>
          <a:p>
            <a:pPr algn="r" rtl="1">
              <a:buFont typeface="Wingdings" pitchFamily="2" charset="2"/>
              <a:buChar char="Ø"/>
            </a:pPr>
            <a:r>
              <a:rPr lang="fa-IR" sz="2800" dirty="0">
                <a:cs typeface="B Nazanin" pitchFamily="2" charset="-78"/>
              </a:rPr>
              <a:t>کلیه پروژه هاي جدید / تجدیدنظر / اصلاحیه</a:t>
            </a:r>
          </a:p>
          <a:p>
            <a:pPr algn="r" rtl="1">
              <a:buFont typeface="Wingdings" pitchFamily="2" charset="2"/>
              <a:buChar char="Ø"/>
            </a:pPr>
            <a:r>
              <a:rPr lang="fa-IR" sz="2800" dirty="0">
                <a:cs typeface="B Nazanin" pitchFamily="2" charset="-78"/>
              </a:rPr>
              <a:t>پیشنهاد می آید از کشور هاي عضو کمیته فنی مسئول ، سایر کمیته هاي فنی</a:t>
            </a:r>
            <a:r>
              <a:rPr lang="en-US" sz="2800" dirty="0"/>
              <a:t>TMB</a:t>
            </a:r>
            <a:r>
              <a:rPr lang="fa-IR" sz="2800" dirty="0"/>
              <a:t>،</a:t>
            </a:r>
            <a:r>
              <a:rPr lang="fa-IR" sz="2800" dirty="0">
                <a:cs typeface="B Nazanin" pitchFamily="2" charset="-78"/>
              </a:rPr>
              <a:t>دبیرخانه مرکزي ایزو ..... همانطور که از قبل بوده</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fa-IR" sz="4000" b="1" dirty="0">
                <a:solidFill>
                  <a:srgbClr val="FF0000"/>
                </a:solidFill>
                <a:cs typeface="B Nazanin" pitchFamily="2" charset="-78"/>
              </a:rPr>
              <a:t>سطوح استانداردها</a:t>
            </a:r>
            <a:endParaRPr lang="en-US" sz="4000"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buFont typeface="Wingdings" pitchFamily="2" charset="2"/>
              <a:buNone/>
              <a:defRPr/>
            </a:pPr>
            <a:r>
              <a:rPr lang="fa-IR" sz="3600" dirty="0">
                <a:cs typeface="B Nazanin" pitchFamily="2" charset="-78"/>
              </a:rPr>
              <a:t>1- </a:t>
            </a:r>
            <a:r>
              <a:rPr lang="fa-IR" sz="3600" dirty="0" err="1">
                <a:cs typeface="B Nazanin" pitchFamily="2" charset="-78"/>
              </a:rPr>
              <a:t>استانداردهاي</a:t>
            </a:r>
            <a:r>
              <a:rPr lang="fa-IR" sz="3600" dirty="0">
                <a:cs typeface="B Nazanin" pitchFamily="2" charset="-78"/>
              </a:rPr>
              <a:t> </a:t>
            </a:r>
            <a:r>
              <a:rPr lang="fa-IR" sz="3600" dirty="0" err="1">
                <a:cs typeface="B Nazanin" pitchFamily="2" charset="-78"/>
              </a:rPr>
              <a:t>كارخانه</a:t>
            </a:r>
            <a:r>
              <a:rPr lang="fa-IR" sz="3600" dirty="0">
                <a:cs typeface="B Nazanin" pitchFamily="2" charset="-78"/>
              </a:rPr>
              <a:t> </a:t>
            </a:r>
            <a:r>
              <a:rPr lang="fa-IR" sz="3600" dirty="0" err="1">
                <a:cs typeface="B Nazanin" pitchFamily="2" charset="-78"/>
              </a:rPr>
              <a:t>اي</a:t>
            </a:r>
            <a:r>
              <a:rPr lang="fa-IR" sz="3600" dirty="0">
                <a:cs typeface="B Nazanin" pitchFamily="2" charset="-78"/>
              </a:rPr>
              <a:t> </a:t>
            </a:r>
          </a:p>
          <a:p>
            <a:pPr algn="r" rtl="1">
              <a:buFont typeface="Wingdings" pitchFamily="2" charset="2"/>
              <a:buNone/>
              <a:defRPr/>
            </a:pPr>
            <a:r>
              <a:rPr lang="fa-IR" sz="3600" dirty="0">
                <a:cs typeface="B Nazanin" pitchFamily="2" charset="-78"/>
              </a:rPr>
              <a:t>2- </a:t>
            </a:r>
            <a:r>
              <a:rPr lang="fa-IR" sz="3600" dirty="0" err="1">
                <a:cs typeface="B Nazanin" pitchFamily="2" charset="-78"/>
              </a:rPr>
              <a:t>استانداردهاي</a:t>
            </a:r>
            <a:r>
              <a:rPr lang="fa-IR" sz="3600" dirty="0">
                <a:cs typeface="B Nazanin" pitchFamily="2" charset="-78"/>
              </a:rPr>
              <a:t> </a:t>
            </a:r>
            <a:r>
              <a:rPr lang="fa-IR" sz="3600" dirty="0" err="1">
                <a:cs typeface="B Nazanin" pitchFamily="2" charset="-78"/>
              </a:rPr>
              <a:t>شركتي</a:t>
            </a:r>
            <a:endParaRPr lang="fa-IR" sz="3600" dirty="0">
              <a:cs typeface="B Nazanin" pitchFamily="2" charset="-78"/>
            </a:endParaRPr>
          </a:p>
          <a:p>
            <a:pPr algn="r" rtl="1">
              <a:buFont typeface="Wingdings" pitchFamily="2" charset="2"/>
              <a:buNone/>
              <a:defRPr/>
            </a:pPr>
            <a:r>
              <a:rPr lang="fa-IR" sz="3600" dirty="0">
                <a:cs typeface="B Nazanin" pitchFamily="2" charset="-78"/>
              </a:rPr>
              <a:t>3- استاندارد </a:t>
            </a:r>
            <a:r>
              <a:rPr lang="fa-IR" sz="3600" dirty="0" err="1">
                <a:cs typeface="B Nazanin" pitchFamily="2" charset="-78"/>
              </a:rPr>
              <a:t>ملي</a:t>
            </a:r>
            <a:r>
              <a:rPr lang="fa-IR" sz="3600" dirty="0">
                <a:cs typeface="B Nazanin" pitchFamily="2" charset="-78"/>
              </a:rPr>
              <a:t> </a:t>
            </a:r>
          </a:p>
          <a:p>
            <a:pPr algn="r" rtl="1">
              <a:buFont typeface="Wingdings" pitchFamily="2" charset="2"/>
              <a:buNone/>
              <a:defRPr/>
            </a:pPr>
            <a:r>
              <a:rPr lang="fa-IR" sz="3600" dirty="0">
                <a:cs typeface="B Nazanin" pitchFamily="2" charset="-78"/>
              </a:rPr>
              <a:t>4- استاندارد منطقه </a:t>
            </a:r>
            <a:r>
              <a:rPr lang="fa-IR" sz="3600" dirty="0" err="1">
                <a:cs typeface="B Nazanin" pitchFamily="2" charset="-78"/>
              </a:rPr>
              <a:t>اي</a:t>
            </a:r>
            <a:r>
              <a:rPr lang="fa-IR" sz="3600" dirty="0">
                <a:cs typeface="B Nazanin" pitchFamily="2" charset="-78"/>
              </a:rPr>
              <a:t> </a:t>
            </a:r>
          </a:p>
          <a:p>
            <a:pPr algn="r" rtl="1">
              <a:buFont typeface="Wingdings" pitchFamily="2" charset="2"/>
              <a:buNone/>
              <a:defRPr/>
            </a:pPr>
            <a:r>
              <a:rPr lang="fa-IR" sz="3600" dirty="0">
                <a:cs typeface="B Nazanin" pitchFamily="2" charset="-78"/>
              </a:rPr>
              <a:t>5- استاندارد </a:t>
            </a:r>
            <a:r>
              <a:rPr lang="fa-IR" sz="3600" dirty="0" err="1">
                <a:cs typeface="B Nazanin" pitchFamily="2" charset="-78"/>
              </a:rPr>
              <a:t>بين</a:t>
            </a:r>
            <a:r>
              <a:rPr lang="fa-IR" sz="3600" dirty="0">
                <a:cs typeface="B Nazanin" pitchFamily="2" charset="-78"/>
              </a:rPr>
              <a:t> </a:t>
            </a:r>
            <a:r>
              <a:rPr lang="fa-IR" sz="3600" dirty="0" err="1">
                <a:cs typeface="B Nazanin" pitchFamily="2" charset="-78"/>
              </a:rPr>
              <a:t>المللي</a:t>
            </a:r>
            <a:r>
              <a:rPr lang="fa-IR" sz="3600" dirty="0">
                <a:cs typeface="B Nazanin" pitchFamily="2" charset="-78"/>
              </a:rPr>
              <a:t>  </a:t>
            </a:r>
          </a:p>
          <a:p>
            <a:pPr algn="r" rtl="1">
              <a:buFont typeface="Wingdings" pitchFamily="2" charset="2"/>
              <a:buNone/>
              <a:defRPr/>
            </a:pPr>
            <a:endParaRPr lang="en-US"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7030A0"/>
                </a:solidFill>
                <a:cs typeface="B Nazanin" pitchFamily="2" charset="-78"/>
              </a:rPr>
              <a:t>ادامه</a:t>
            </a:r>
            <a:r>
              <a:rPr lang="fa-IR" sz="4000" dirty="0">
                <a:solidFill>
                  <a:srgbClr val="7030A0"/>
                </a:solidFill>
                <a:cs typeface="B Nazanin" pitchFamily="2" charset="-78"/>
              </a:rPr>
              <a:t> </a:t>
            </a:r>
          </a:p>
        </p:txBody>
      </p:sp>
      <p:sp>
        <p:nvSpPr>
          <p:cNvPr id="3" name="Content Placeholder 2"/>
          <p:cNvSpPr>
            <a:spLocks noGrp="1"/>
          </p:cNvSpPr>
          <p:nvPr>
            <p:ph sz="quarter" idx="1"/>
          </p:nvPr>
        </p:nvSpPr>
        <p:spPr/>
        <p:txBody>
          <a:bodyPr>
            <a:normAutofit/>
          </a:bodyPr>
          <a:lstStyle/>
          <a:p>
            <a:pPr algn="just" rtl="1">
              <a:buFont typeface="Wingdings" pitchFamily="2" charset="2"/>
              <a:buChar char="Ø"/>
            </a:pPr>
            <a:r>
              <a:rPr lang="fa-IR" dirty="0">
                <a:cs typeface="B Nazanin" pitchFamily="2" charset="-78"/>
              </a:rPr>
              <a:t>توجه : اگر کمیته فنی خود به این نتیجه رسیده است که استانداردي تجدید نظر شود نیازي به تکمیل فرم شماره 4 براي تجدید نظر یا اصلاح استاندارد موجود نیست، البته این به شرطی است که مصوبات کمیته حاوي موارد زیر باشد:</a:t>
            </a:r>
          </a:p>
          <a:p>
            <a:pPr algn="just" rtl="1">
              <a:buFont typeface="Wingdings" pitchFamily="2" charset="2"/>
              <a:buChar char="Ø"/>
            </a:pPr>
            <a:r>
              <a:rPr lang="fa-IR" b="1" dirty="0">
                <a:cs typeface="B Nazanin" pitchFamily="2" charset="-78"/>
              </a:rPr>
              <a:t>تاریخ</a:t>
            </a:r>
          </a:p>
          <a:p>
            <a:pPr algn="just" rtl="1">
              <a:buFont typeface="Wingdings" pitchFamily="2" charset="2"/>
              <a:buChar char="Ø"/>
            </a:pPr>
            <a:r>
              <a:rPr lang="fa-IR" b="1" dirty="0">
                <a:cs typeface="B Nazanin" pitchFamily="2" charset="-78"/>
              </a:rPr>
              <a:t>تایید دامنه کاربرد از جمله اینکه آیا دامنه کاري وسیع تر خواهد شد، که در این صورت این فرایند باید براي طرح جدید اعمال شود.</a:t>
            </a:r>
          </a:p>
          <a:p>
            <a:pPr algn="just">
              <a:buNone/>
            </a:pPr>
            <a:r>
              <a:rPr lang="en-US" b="1" dirty="0">
                <a:cs typeface="B Nazanin" pitchFamily="2" charset="-78"/>
              </a:rPr>
              <a:t>(project leader) </a:t>
            </a:r>
            <a:r>
              <a:rPr lang="fa-IR" b="1" dirty="0">
                <a:cs typeface="B Nazanin" pitchFamily="2" charset="-78"/>
              </a:rPr>
              <a:t>یا رهبرپروژه (</a:t>
            </a:r>
            <a:r>
              <a:rPr lang="en-US" b="1" dirty="0" err="1">
                <a:cs typeface="B Nazanin" pitchFamily="2" charset="-78"/>
              </a:rPr>
              <a:t>Convenor</a:t>
            </a:r>
            <a:r>
              <a:rPr lang="en-US" b="1" dirty="0">
                <a:cs typeface="B Nazanin" pitchFamily="2" charset="-78"/>
              </a:rPr>
              <a:t>) </a:t>
            </a:r>
            <a:r>
              <a:rPr lang="fa-IR" b="1" dirty="0">
                <a:cs typeface="B Nazanin" pitchFamily="2" charset="-78"/>
              </a:rPr>
              <a:t>تعیین فرد هماهنگ</a:t>
            </a:r>
          </a:p>
          <a:p>
            <a:pPr algn="just" rtl="1">
              <a:buFont typeface="Wingdings" pitchFamily="2" charset="2"/>
              <a:buChar char="Ø"/>
            </a:pPr>
            <a:r>
              <a:rPr lang="fa-IR" b="1" dirty="0">
                <a:cs typeface="B Nazanin" pitchFamily="2" charset="-78"/>
              </a:rPr>
              <a:t>کمیته همچنین باید براي تشکیل گروه کاري فراخوان کارشناس از کشورهاي عضو فعال داشته باشد . </a:t>
            </a:r>
            <a:endParaRPr lang="fa-IR" dirty="0">
              <a:cs typeface="B Nazanin" pitchFamily="2" charset="-7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0"/>
            <a:r>
              <a:rPr lang="en-US" sz="4000" b="1" dirty="0">
                <a:solidFill>
                  <a:srgbClr val="7030A0"/>
                </a:solidFill>
                <a:cs typeface="B Nazanin" pitchFamily="2" charset="-78"/>
              </a:rPr>
              <a:t>NWIP </a:t>
            </a:r>
            <a:r>
              <a:rPr lang="fa-IR" sz="4000" b="1" dirty="0">
                <a:solidFill>
                  <a:srgbClr val="7030A0"/>
                </a:solidFill>
                <a:cs typeface="B Nazanin" pitchFamily="2" charset="-78"/>
              </a:rPr>
              <a:t>معیارهاي تایید</a:t>
            </a:r>
          </a:p>
        </p:txBody>
      </p:sp>
      <p:sp>
        <p:nvSpPr>
          <p:cNvPr id="3" name="Content Placeholder 2"/>
          <p:cNvSpPr>
            <a:spLocks noGrp="1"/>
          </p:cNvSpPr>
          <p:nvPr>
            <p:ph sz="quarter" idx="1"/>
          </p:nvPr>
        </p:nvSpPr>
        <p:spPr/>
        <p:txBody>
          <a:bodyPr>
            <a:normAutofit/>
          </a:bodyPr>
          <a:lstStyle/>
          <a:p>
            <a:pPr algn="just" rtl="1">
              <a:buFont typeface="Wingdings" pitchFamily="2" charset="2"/>
              <a:buChar char="v"/>
            </a:pPr>
            <a:r>
              <a:rPr lang="fa-IR" sz="2800" b="1" dirty="0">
                <a:cs typeface="B Nazanin" pitchFamily="2" charset="-78"/>
              </a:rPr>
              <a:t>نیاز به راي اکثریت اعضاي فعال کمیته</a:t>
            </a:r>
          </a:p>
          <a:p>
            <a:pPr algn="just" rtl="1">
              <a:buNone/>
            </a:pPr>
            <a:r>
              <a:rPr lang="fa-IR" sz="3200" b="1" dirty="0">
                <a:cs typeface="B Nazanin" pitchFamily="2" charset="-78"/>
              </a:rPr>
              <a:t>اما</a:t>
            </a:r>
          </a:p>
          <a:p>
            <a:pPr algn="just" rtl="1">
              <a:buNone/>
            </a:pPr>
            <a:r>
              <a:rPr lang="fa-IR" sz="3200" b="1" dirty="0">
                <a:cs typeface="B Nazanin" pitchFamily="2" charset="-78"/>
              </a:rPr>
              <a:t>اگر اعضا فعال راي دهنده 16 نفر یا کمترباشند حداقل 4 کشور</a:t>
            </a:r>
            <a:r>
              <a:rPr lang="en-US" sz="3200" b="1" dirty="0">
                <a:cs typeface="B Nazanin" pitchFamily="2" charset="-78"/>
              </a:rPr>
              <a:t>Expert </a:t>
            </a:r>
            <a:r>
              <a:rPr lang="fa-IR" sz="3200" b="1" dirty="0">
                <a:cs typeface="B Nazanin" pitchFamily="2" charset="-78"/>
              </a:rPr>
              <a:t>معرفی می کنند.</a:t>
            </a:r>
          </a:p>
          <a:p>
            <a:pPr algn="just">
              <a:buNone/>
            </a:pPr>
            <a:r>
              <a:rPr lang="fa-IR" sz="3200" b="1" dirty="0">
                <a:cs typeface="B Nazanin" pitchFamily="2" charset="-78"/>
              </a:rPr>
              <a:t>اگر اعضاي فعال راي دهنده بیشتر از 16 نفر باشند حداقل 5 کشور</a:t>
            </a:r>
            <a:r>
              <a:rPr lang="en-US" sz="3200" b="1" dirty="0">
                <a:cs typeface="B Nazanin" pitchFamily="2" charset="-78"/>
              </a:rPr>
              <a:t>EXPERT </a:t>
            </a:r>
            <a:r>
              <a:rPr lang="fa-IR" sz="3200" b="1" dirty="0">
                <a:cs typeface="B Nazanin" pitchFamily="2" charset="-78"/>
              </a:rPr>
              <a:t>معرفی می کنند.</a:t>
            </a:r>
          </a:p>
          <a:p>
            <a:pPr algn="just">
              <a:buNone/>
            </a:pPr>
            <a:r>
              <a:rPr lang="fa-IR" sz="3200" b="1" dirty="0">
                <a:cs typeface="B Nazanin" pitchFamily="2" charset="-78"/>
              </a:rPr>
              <a:t>اگر راي مثبت باشد اسم نمایندگان حتما بایستی در برگه راي آورده شود تا درلیست کشور هاي معرفی کننده</a:t>
            </a:r>
            <a:r>
              <a:rPr lang="en-US" sz="3200" b="1" dirty="0">
                <a:cs typeface="B Nazanin" pitchFamily="2" charset="-78"/>
              </a:rPr>
              <a:t>EXPERT</a:t>
            </a:r>
            <a:r>
              <a:rPr lang="fa-IR" sz="3200" b="1" dirty="0">
                <a:cs typeface="B Nazanin" pitchFamily="2" charset="-78"/>
              </a:rPr>
              <a:t>آورده شوند. </a:t>
            </a:r>
            <a:endParaRPr lang="fa-IR" sz="3200" dirty="0">
              <a:cs typeface="B Nazanin" pitchFamily="2" charset="-78"/>
            </a:endParaRPr>
          </a:p>
          <a:p>
            <a:pPr algn="just">
              <a:buNone/>
            </a:pPr>
            <a:endParaRPr lang="fa-IR" b="1" dirty="0">
              <a:cs typeface="B Nazanin" pitchFamily="2" charset="-7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7030A0"/>
                </a:solidFill>
                <a:cs typeface="B Nazanin" pitchFamily="2" charset="-78"/>
              </a:rPr>
              <a:t>تشریح بندهاي فرم پیشنهاد</a:t>
            </a:r>
          </a:p>
        </p:txBody>
      </p:sp>
      <p:sp>
        <p:nvSpPr>
          <p:cNvPr id="3" name="Content Placeholder 2"/>
          <p:cNvSpPr>
            <a:spLocks noGrp="1"/>
          </p:cNvSpPr>
          <p:nvPr>
            <p:ph sz="quarter" idx="1"/>
          </p:nvPr>
        </p:nvSpPr>
        <p:spPr>
          <a:xfrm>
            <a:off x="457200" y="1524000"/>
            <a:ext cx="7467600" cy="4873752"/>
          </a:xfrm>
        </p:spPr>
        <p:txBody>
          <a:bodyPr/>
          <a:lstStyle/>
          <a:p>
            <a:pPr>
              <a:buNone/>
            </a:pPr>
            <a:r>
              <a:rPr lang="fa-IR" dirty="0">
                <a:cs typeface="B Nazanin" pitchFamily="2" charset="-78"/>
              </a:rPr>
              <a:t>پیشنهاد زمینه هاي کار جدید باید شامل اطلاعات در زمینه هاي زیرباشد:</a:t>
            </a:r>
            <a:endParaRPr lang="en-US" dirty="0">
              <a:cs typeface="B Nazanin" pitchFamily="2" charset="-78"/>
            </a:endParaRPr>
          </a:p>
          <a:p>
            <a:pPr>
              <a:buNone/>
            </a:pPr>
            <a:endParaRPr lang="en-US" dirty="0">
              <a:cs typeface="B Nazanin" pitchFamily="2" charset="-78"/>
            </a:endParaRPr>
          </a:p>
          <a:p>
            <a:pPr>
              <a:buNone/>
            </a:pPr>
            <a:endParaRPr lang="en-US" dirty="0">
              <a:cs typeface="B Nazanin" pitchFamily="2" charset="-78"/>
            </a:endParaRPr>
          </a:p>
          <a:p>
            <a:pPr>
              <a:buNone/>
            </a:pPr>
            <a:endParaRPr lang="fa-IR" dirty="0">
              <a:cs typeface="B Nazanin" pitchFamily="2" charset="-78"/>
            </a:endParaRPr>
          </a:p>
          <a:p>
            <a:pPr>
              <a:buFont typeface="Wingdings" pitchFamily="2" charset="2"/>
              <a:buChar char="Ø"/>
            </a:pPr>
            <a:r>
              <a:rPr lang="fa-IR" dirty="0">
                <a:cs typeface="B Nazanin" pitchFamily="2" charset="-78"/>
              </a:rPr>
              <a:t> </a:t>
            </a:r>
            <a:r>
              <a:rPr lang="fa-IR" b="1" dirty="0">
                <a:cs typeface="B Nazanin" pitchFamily="2" charset="-78"/>
              </a:rPr>
              <a:t>عنوان</a:t>
            </a:r>
          </a:p>
          <a:p>
            <a:pPr>
              <a:buNone/>
            </a:pPr>
            <a:r>
              <a:rPr lang="fa-IR" dirty="0">
                <a:cs typeface="B Nazanin" pitchFamily="2" charset="-78"/>
              </a:rPr>
              <a:t>عنوان باید به صورت واضح و مختصر آیتم کار جدید را که پیشنهاد آن را پوشش می دهد، تشریح کند</a:t>
            </a:r>
          </a:p>
          <a:p>
            <a:pPr>
              <a:buNone/>
            </a:pPr>
            <a:endParaRPr lang="fa-IR" dirty="0">
              <a:cs typeface="B Nazanin" pitchFamily="2" charset="-78"/>
            </a:endParaRPr>
          </a:p>
          <a:p>
            <a:pPr algn="l" rtl="0">
              <a:buNone/>
            </a:pPr>
            <a:endParaRPr lang="fa-IR" dirty="0"/>
          </a:p>
          <a:p>
            <a:pPr algn="l" rtl="0">
              <a:buNone/>
            </a:pPr>
            <a:endParaRPr lang="en-US" dirty="0"/>
          </a:p>
          <a:p>
            <a:pPr algn="l" rtl="0">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7030A0"/>
                </a:solidFill>
                <a:cs typeface="B Nazanin" pitchFamily="2" charset="-78"/>
              </a:rPr>
              <a:t>تشریح بند هاي فرم پیشنهاد</a:t>
            </a:r>
          </a:p>
        </p:txBody>
      </p:sp>
      <p:sp>
        <p:nvSpPr>
          <p:cNvPr id="3" name="Content Placeholder 2"/>
          <p:cNvSpPr>
            <a:spLocks noGrp="1"/>
          </p:cNvSpPr>
          <p:nvPr>
            <p:ph sz="quarter" idx="1"/>
          </p:nvPr>
        </p:nvSpPr>
        <p:spPr/>
        <p:txBody>
          <a:bodyPr>
            <a:normAutofit/>
          </a:bodyPr>
          <a:lstStyle/>
          <a:p>
            <a:pPr>
              <a:buFont typeface="Wingdings" pitchFamily="2" charset="2"/>
              <a:buChar char="v"/>
            </a:pPr>
            <a:r>
              <a:rPr lang="fa-IR" sz="3200" b="1" dirty="0">
                <a:cs typeface="B Nazanin" pitchFamily="2" charset="-78"/>
              </a:rPr>
              <a:t>دامنه کاري باید به صورت شفاف پیشنهاد را  بیان کند .</a:t>
            </a:r>
          </a:p>
          <a:p>
            <a:pPr>
              <a:buNone/>
            </a:pPr>
            <a:endParaRPr lang="fa-IR" sz="3200" b="1" dirty="0">
              <a:cs typeface="B Nazanin" pitchFamily="2" charset="-78"/>
            </a:endParaRPr>
          </a:p>
          <a:p>
            <a:pPr>
              <a:buFont typeface="Wingdings" pitchFamily="2" charset="2"/>
              <a:buChar char="v"/>
            </a:pPr>
            <a:r>
              <a:rPr lang="fa-IR" sz="3200" dirty="0">
                <a:cs typeface="B Nazanin" pitchFamily="2" charset="-78"/>
              </a:rPr>
              <a:t> </a:t>
            </a:r>
            <a:r>
              <a:rPr lang="fa-IR" sz="3200" b="1" dirty="0">
                <a:cs typeface="B Nazanin" pitchFamily="2" charset="-78"/>
              </a:rPr>
              <a:t>اگر نیاز به شفافیت بیشتري بود موارد استثنا نیز توضیح داده شود .</a:t>
            </a:r>
            <a:endParaRPr lang="fa-IR" sz="3200" dirty="0">
              <a:cs typeface="B Nazanin" pitchFamily="2" charset="-78"/>
            </a:endParaRPr>
          </a:p>
          <a:p>
            <a:pPr>
              <a:buFont typeface="Wingdings" pitchFamily="2" charset="2"/>
              <a:buChar char="v"/>
            </a:pPr>
            <a:endParaRPr lang="fa-IR" sz="3200" b="1" dirty="0">
              <a:cs typeface="B Nazanin" pitchFamily="2" charset="-7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b="1" dirty="0">
                <a:solidFill>
                  <a:srgbClr val="7030A0"/>
                </a:solidFill>
                <a:cs typeface="+mn-cs"/>
              </a:rPr>
              <a:t>scope</a:t>
            </a:r>
            <a:br>
              <a:rPr lang="en-US" sz="3600" b="1" dirty="0">
                <a:solidFill>
                  <a:schemeClr val="tx1"/>
                </a:solidFill>
                <a:cs typeface="+mn-cs"/>
              </a:rPr>
            </a:br>
            <a:endParaRPr lang="fa-IR" sz="3600" b="1" dirty="0">
              <a:solidFill>
                <a:schemeClr val="tx1"/>
              </a:solidFill>
              <a:cs typeface="+mn-cs"/>
            </a:endParaRPr>
          </a:p>
        </p:txBody>
      </p:sp>
      <p:sp>
        <p:nvSpPr>
          <p:cNvPr id="3" name="Content Placeholder 2"/>
          <p:cNvSpPr>
            <a:spLocks noGrp="1"/>
          </p:cNvSpPr>
          <p:nvPr>
            <p:ph sz="quarter" idx="1"/>
          </p:nvPr>
        </p:nvSpPr>
        <p:spPr>
          <a:xfrm>
            <a:off x="381000" y="1600200"/>
            <a:ext cx="7467600" cy="4873752"/>
          </a:xfrm>
        </p:spPr>
        <p:txBody>
          <a:bodyPr>
            <a:normAutofit/>
          </a:bodyPr>
          <a:lstStyle/>
          <a:p>
            <a:pPr algn="l">
              <a:buNone/>
            </a:pPr>
            <a:r>
              <a:rPr lang="en-US" b="1" dirty="0"/>
              <a:t>EXAMPLE 1</a:t>
            </a:r>
          </a:p>
          <a:p>
            <a:pPr marL="0" indent="0" algn="just" rtl="0">
              <a:lnSpc>
                <a:spcPct val="110000"/>
              </a:lnSpc>
              <a:spcBef>
                <a:spcPts val="0"/>
              </a:spcBef>
              <a:buNone/>
            </a:pPr>
            <a:r>
              <a:rPr lang="en-US" dirty="0"/>
              <a:t>This standard lists a series of environmental test procedures, and their severities, designed to assess the ability of electro technical products to perform under expected conditions of service.</a:t>
            </a:r>
          </a:p>
          <a:p>
            <a:pPr marL="0" indent="0" algn="just" rtl="0">
              <a:lnSpc>
                <a:spcPct val="110000"/>
              </a:lnSpc>
              <a:spcBef>
                <a:spcPts val="0"/>
              </a:spcBef>
              <a:buNone/>
            </a:pPr>
            <a:r>
              <a:rPr lang="en-US" dirty="0"/>
              <a:t>Although primarily intended for such applications, this standard may be used in other fields where desired.</a:t>
            </a:r>
          </a:p>
          <a:p>
            <a:pPr marL="0" indent="0" algn="just" rtl="0">
              <a:lnSpc>
                <a:spcPct val="110000"/>
              </a:lnSpc>
              <a:spcBef>
                <a:spcPts val="0"/>
              </a:spcBef>
              <a:buNone/>
            </a:pPr>
            <a:r>
              <a:rPr lang="en-US" dirty="0"/>
              <a:t>Other environmental tests, specific to the individual types of specimen, may be included in the relevant specifications.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7030A0"/>
                </a:solidFill>
              </a:rPr>
              <a:t>scope</a:t>
            </a:r>
            <a:endParaRPr lang="fa-IR" dirty="0">
              <a:solidFill>
                <a:srgbClr val="7030A0"/>
              </a:solidFill>
            </a:endParaRPr>
          </a:p>
        </p:txBody>
      </p:sp>
      <p:sp>
        <p:nvSpPr>
          <p:cNvPr id="3" name="Content Placeholder 2"/>
          <p:cNvSpPr>
            <a:spLocks noGrp="1"/>
          </p:cNvSpPr>
          <p:nvPr>
            <p:ph sz="quarter" idx="1"/>
          </p:nvPr>
        </p:nvSpPr>
        <p:spPr>
          <a:xfrm>
            <a:off x="609600" y="1600200"/>
            <a:ext cx="7467600" cy="4873752"/>
          </a:xfrm>
        </p:spPr>
        <p:txBody>
          <a:bodyPr>
            <a:normAutofit fontScale="92500" lnSpcReduction="20000"/>
          </a:bodyPr>
          <a:lstStyle/>
          <a:p>
            <a:pPr marL="0" indent="0" algn="l" rtl="0">
              <a:lnSpc>
                <a:spcPct val="110000"/>
              </a:lnSpc>
              <a:spcBef>
                <a:spcPts val="0"/>
              </a:spcBef>
              <a:buNone/>
            </a:pPr>
            <a:r>
              <a:rPr lang="en-US" b="1" dirty="0"/>
              <a:t>EXAMPLE 2</a:t>
            </a:r>
          </a:p>
          <a:p>
            <a:pPr marL="0" indent="0" algn="l" rtl="0">
              <a:lnSpc>
                <a:spcPct val="110000"/>
              </a:lnSpc>
              <a:spcBef>
                <a:spcPts val="0"/>
              </a:spcBef>
              <a:buNone/>
            </a:pPr>
            <a:endParaRPr lang="en-US" dirty="0"/>
          </a:p>
          <a:p>
            <a:pPr marL="0" indent="0" algn="just" rtl="0">
              <a:lnSpc>
                <a:spcPct val="110000"/>
              </a:lnSpc>
              <a:spcBef>
                <a:spcPts val="0"/>
              </a:spcBef>
              <a:buNone/>
            </a:pPr>
            <a:r>
              <a:rPr lang="en-US" dirty="0"/>
              <a:t>Standardization in the field of fisheries and aquaculture, including, but not limited to, terminology, technical specifications for equipment and for their operation, characterization of aquaculture sites </a:t>
            </a:r>
            <a:r>
              <a:rPr lang="en-US" dirty="0" err="1"/>
              <a:t>andmaintenance</a:t>
            </a:r>
            <a:r>
              <a:rPr lang="en-US" dirty="0"/>
              <a:t> of appropriate physical, chemical and biological conditions, environmental monitoring, data reporting, traceability and waste disposal.</a:t>
            </a:r>
          </a:p>
          <a:p>
            <a:pPr marL="0" indent="0" algn="just" rtl="0">
              <a:lnSpc>
                <a:spcPct val="110000"/>
              </a:lnSpc>
              <a:spcBef>
                <a:spcPts val="0"/>
              </a:spcBef>
              <a:buNone/>
            </a:pPr>
            <a:endParaRPr lang="en-US" dirty="0"/>
          </a:p>
          <a:p>
            <a:pPr marL="0" indent="0" algn="l" rtl="0">
              <a:lnSpc>
                <a:spcPct val="110000"/>
              </a:lnSpc>
              <a:spcBef>
                <a:spcPts val="0"/>
              </a:spcBef>
              <a:buNone/>
            </a:pPr>
            <a:r>
              <a:rPr lang="en-US" dirty="0"/>
              <a:t>Excluded:</a:t>
            </a:r>
          </a:p>
          <a:p>
            <a:pPr marL="0" indent="0" algn="l" rtl="0">
              <a:lnSpc>
                <a:spcPct val="110000"/>
              </a:lnSpc>
              <a:spcBef>
                <a:spcPts val="0"/>
              </a:spcBef>
              <a:buNone/>
            </a:pPr>
            <a:r>
              <a:rPr lang="en-US" dirty="0"/>
              <a:t>— methods of analysis of food products (covered by ISO/TC 34);</a:t>
            </a:r>
          </a:p>
          <a:p>
            <a:pPr marL="0" indent="0" algn="l" rtl="0">
              <a:lnSpc>
                <a:spcPct val="110000"/>
              </a:lnSpc>
              <a:spcBef>
                <a:spcPts val="0"/>
              </a:spcBef>
              <a:buNone/>
            </a:pPr>
            <a:r>
              <a:rPr lang="en-US" dirty="0"/>
              <a:t>— personal protective clothing (covered by ISO/TC 94);</a:t>
            </a:r>
          </a:p>
          <a:p>
            <a:pPr marL="0" indent="0" algn="l" rtl="0">
              <a:lnSpc>
                <a:spcPct val="110000"/>
              </a:lnSpc>
              <a:spcBef>
                <a:spcPts val="0"/>
              </a:spcBef>
              <a:buNone/>
            </a:pPr>
            <a:r>
              <a:rPr lang="en-US" dirty="0"/>
              <a:t>— environmental monitoring (covered by ISO/TC 207).</a:t>
            </a:r>
            <a:endParaRPr lang="fa-I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7030A0"/>
                </a:solidFill>
                <a:cs typeface="B Nazanin" pitchFamily="2" charset="-78"/>
              </a:rPr>
              <a:t>پیشنهاد جدید – اصول کلی</a:t>
            </a:r>
            <a:endParaRPr lang="fa-IR" sz="4000" dirty="0">
              <a:solidFill>
                <a:srgbClr val="7030A0"/>
              </a:solidFill>
              <a:cs typeface="B Nazanin" pitchFamily="2" charset="-78"/>
            </a:endParaRPr>
          </a:p>
        </p:txBody>
      </p:sp>
      <p:sp>
        <p:nvSpPr>
          <p:cNvPr id="3" name="Content Placeholder 2"/>
          <p:cNvSpPr>
            <a:spLocks noGrp="1"/>
          </p:cNvSpPr>
          <p:nvPr>
            <p:ph sz="quarter" idx="1"/>
          </p:nvPr>
        </p:nvSpPr>
        <p:spPr/>
        <p:txBody>
          <a:bodyPr/>
          <a:lstStyle/>
          <a:p>
            <a:pPr>
              <a:buNone/>
            </a:pPr>
            <a:r>
              <a:rPr lang="en-US" b="1" dirty="0"/>
              <a:t>:Justification</a:t>
            </a:r>
            <a:endParaRPr lang="fa-IR" b="1" dirty="0"/>
          </a:p>
          <a:p>
            <a:pPr algn="r">
              <a:buNone/>
            </a:pPr>
            <a:r>
              <a:rPr lang="fa-IR" sz="3200" b="1" dirty="0">
                <a:cs typeface="B Nazanin" pitchFamily="2" charset="-78"/>
              </a:rPr>
              <a:t>براي نوشتن توجیه یک پیشنهاد به موارد ذیر فکر کنید :</a:t>
            </a:r>
          </a:p>
          <a:p>
            <a:pPr>
              <a:buFont typeface="Wingdings" pitchFamily="2" charset="2"/>
              <a:buChar char="v"/>
            </a:pPr>
            <a:r>
              <a:rPr lang="fa-IR" sz="3200" dirty="0">
                <a:cs typeface="B Nazanin" pitchFamily="2" charset="-78"/>
              </a:rPr>
              <a:t>نیازها</a:t>
            </a:r>
          </a:p>
          <a:p>
            <a:pPr algn="r">
              <a:buFont typeface="Wingdings" pitchFamily="2" charset="2"/>
              <a:buChar char="v"/>
            </a:pPr>
            <a:r>
              <a:rPr lang="fa-IR" sz="3200" dirty="0">
                <a:cs typeface="B Nazanin" pitchFamily="2" charset="-78"/>
              </a:rPr>
              <a:t>کاربران استاندارد پیشنهادي  </a:t>
            </a:r>
          </a:p>
          <a:p>
            <a:pPr>
              <a:buFont typeface="Wingdings" pitchFamily="2" charset="2"/>
              <a:buChar char="v"/>
            </a:pPr>
            <a:r>
              <a:rPr lang="fa-IR" sz="3200" dirty="0">
                <a:cs typeface="B Nazanin" pitchFamily="2" charset="-78"/>
              </a:rPr>
              <a:t>ارتباط جهانی</a:t>
            </a:r>
            <a:r>
              <a:rPr lang="en-US" dirty="0">
                <a:cs typeface="B Nazanin" pitchFamily="2" charset="-78"/>
              </a:rPr>
              <a:t>(Global relevance) </a:t>
            </a:r>
            <a:endParaRPr lang="fa-IR" dirty="0">
              <a:cs typeface="B Nazanin" pitchFamily="2" charset="-7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b="1" dirty="0">
                <a:solidFill>
                  <a:srgbClr val="7030A0"/>
                </a:solidFill>
                <a:cs typeface="B Nazanin" pitchFamily="2" charset="-78"/>
              </a:rPr>
              <a:t>توجیه</a:t>
            </a:r>
            <a:br>
              <a:rPr lang="fa-IR" b="1" dirty="0">
                <a:solidFill>
                  <a:schemeClr val="tx1"/>
                </a:solidFill>
                <a:cs typeface="B Nazanin" pitchFamily="2" charset="-78"/>
              </a:rPr>
            </a:br>
            <a:endParaRPr lang="fa-IR" dirty="0">
              <a:solidFill>
                <a:schemeClr val="tx1"/>
              </a:solidFill>
              <a:cs typeface="B Nazanin" pitchFamily="2" charset="-78"/>
            </a:endParaRPr>
          </a:p>
        </p:txBody>
      </p:sp>
      <p:sp>
        <p:nvSpPr>
          <p:cNvPr id="3" name="Content Placeholder 2"/>
          <p:cNvSpPr>
            <a:spLocks noGrp="1"/>
          </p:cNvSpPr>
          <p:nvPr>
            <p:ph sz="quarter" idx="1"/>
          </p:nvPr>
        </p:nvSpPr>
        <p:spPr/>
        <p:txBody>
          <a:bodyPr>
            <a:normAutofit lnSpcReduction="10000"/>
          </a:bodyPr>
          <a:lstStyle/>
          <a:p>
            <a:r>
              <a:rPr lang="fa-IR" dirty="0">
                <a:cs typeface="B Nazanin" pitchFamily="2" charset="-78"/>
              </a:rPr>
              <a:t>بدلیل آنکه منابع مالی و نیروي انسانی زیادي درپروژه ها درگیرمی شوند و ضروري است که این منابع به تناسب نیاز ها تخصیص داده شود.</a:t>
            </a:r>
          </a:p>
          <a:p>
            <a:r>
              <a:rPr lang="fa-IR" dirty="0">
                <a:cs typeface="B Nazanin" pitchFamily="2" charset="-78"/>
              </a:rPr>
              <a:t>شناسایی نیازها </a:t>
            </a:r>
          </a:p>
          <a:p>
            <a:r>
              <a:rPr lang="fa-IR" dirty="0">
                <a:cs typeface="B Nazanin" pitchFamily="2" charset="-78"/>
              </a:rPr>
              <a:t>تعیین اهداف استاندارد </a:t>
            </a:r>
          </a:p>
          <a:p>
            <a:r>
              <a:rPr lang="fa-IR" dirty="0">
                <a:cs typeface="B Nazanin" pitchFamily="2" charset="-78"/>
              </a:rPr>
              <a:t>منافع تحت تاثیر آن قبل از هر گونه فعالیت استاندارد سازي بسیار مهم است.</a:t>
            </a:r>
          </a:p>
          <a:p>
            <a:r>
              <a:rPr lang="fa-IR" dirty="0">
                <a:cs typeface="B Nazanin" pitchFamily="2" charset="-78"/>
              </a:rPr>
              <a:t>باید اطمینان حاصل شود که استانداردهاي منتشر شده جنبه هاي مورد نیازو بازارهاي مرتبط را پوشش می دهد.</a:t>
            </a:r>
          </a:p>
          <a:p>
            <a:r>
              <a:rPr lang="fa-IR" dirty="0">
                <a:cs typeface="B Nazanin" pitchFamily="2" charset="-78"/>
              </a:rPr>
              <a:t>هر گونه فعالیت جدید باید بنا به توجیه منطقی قبل از آغاز آن کار انجام شود. </a:t>
            </a:r>
          </a:p>
          <a:p>
            <a:r>
              <a:rPr lang="fa-IR" dirty="0">
                <a:cs typeface="B Nazanin" pitchFamily="2" charset="-78"/>
              </a:rPr>
              <a:t>پیش از آغاز هر کار جدید به طور روشن نشانه هایی از آمادگی تعداد کافی از اشخاص علاقه مند مربوط به تخصیص نیروي انسانی لازم، منابع مالی و گروه هاي فعال مشخص شود.</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7030A0"/>
                </a:solidFill>
                <a:cs typeface="B Nazanin" pitchFamily="2" charset="-78"/>
              </a:rPr>
              <a:t>توجیه</a:t>
            </a:r>
            <a:endParaRPr lang="fa-IR" sz="4000" dirty="0">
              <a:solidFill>
                <a:srgbClr val="7030A0"/>
              </a:solidFill>
            </a:endParaRPr>
          </a:p>
        </p:txBody>
      </p:sp>
      <p:sp>
        <p:nvSpPr>
          <p:cNvPr id="3" name="Content Placeholder 2"/>
          <p:cNvSpPr>
            <a:spLocks noGrp="1"/>
          </p:cNvSpPr>
          <p:nvPr>
            <p:ph sz="quarter" idx="1"/>
          </p:nvPr>
        </p:nvSpPr>
        <p:spPr/>
        <p:txBody>
          <a:bodyPr>
            <a:normAutofit/>
          </a:bodyPr>
          <a:lstStyle/>
          <a:p>
            <a:r>
              <a:rPr lang="fa-IR" sz="2800" dirty="0">
                <a:cs typeface="B Nazanin" pitchFamily="2" charset="-78"/>
              </a:rPr>
              <a:t>هر پیشنهاد کار ي جدید باید در محدوده ساختار کمیته فنی و سازمان ارائه شود.</a:t>
            </a:r>
          </a:p>
          <a:p>
            <a:r>
              <a:rPr lang="fa-IR" sz="2800" dirty="0">
                <a:cs typeface="B Nazanin" pitchFamily="2" charset="-78"/>
              </a:rPr>
              <a:t>براي مثال اهداف ایزو در اساسنامه آن و بند 2 اساسنامه </a:t>
            </a:r>
            <a:r>
              <a:rPr lang="en-US" sz="2800" dirty="0">
                <a:cs typeface="B Nazanin" pitchFamily="2" charset="-78"/>
              </a:rPr>
              <a:t>IEC</a:t>
            </a:r>
            <a:r>
              <a:rPr lang="fa-IR" sz="2800" dirty="0">
                <a:cs typeface="B Nazanin" pitchFamily="2" charset="-78"/>
              </a:rPr>
              <a:t>آمده است.</a:t>
            </a:r>
          </a:p>
          <a:p>
            <a:r>
              <a:rPr lang="fa-IR" sz="2800" dirty="0">
                <a:cs typeface="B Nazanin" pitchFamily="2" charset="-78"/>
              </a:rPr>
              <a:t>مستندات پیشنهاد جدید باید شامل توجیه محکم در حوزه کسب و کار و همچنین ارتباط بازار با "پیشنهاد موجود " باشد.</a:t>
            </a:r>
          </a:p>
          <a:p>
            <a:r>
              <a:rPr lang="fa-IR" sz="2800" dirty="0">
                <a:cs typeface="B Nazanin" pitchFamily="2" charset="-78"/>
              </a:rPr>
              <a:t>در مستندات توجیهی پیشنهاد جدید باید اطلاعات محکم و جامعی به عنوان پایه و اساس جهت اطلاع رسانی به اعضا جهت راي گیري موجود باشد.</a:t>
            </a:r>
          </a:p>
          <a:p>
            <a:r>
              <a:rPr lang="fa-IR" sz="2800" dirty="0">
                <a:cs typeface="B Nazanin" pitchFamily="2" charset="-78"/>
              </a:rPr>
              <a:t>همه عناصر باید به صورت شفاف هنگام پیشنهاد جدید ارائه شود.</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7030A0"/>
                </a:solidFill>
                <a:cs typeface="B Nazanin" pitchFamily="2" charset="-78"/>
              </a:rPr>
              <a:t>پیشنهاد مرحله راي گیري</a:t>
            </a: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990600" y="1569231"/>
            <a:ext cx="6324600" cy="4983969"/>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fa-IR" sz="4000" b="1" dirty="0">
                <a:solidFill>
                  <a:srgbClr val="FF0000"/>
                </a:solidFill>
                <a:cs typeface="B Nazanin" pitchFamily="2" charset="-78"/>
              </a:rPr>
              <a:t>جنبه </a:t>
            </a:r>
            <a:r>
              <a:rPr lang="fa-IR" sz="4000" b="1" dirty="0" err="1">
                <a:solidFill>
                  <a:srgbClr val="FF0000"/>
                </a:solidFill>
                <a:cs typeface="B Nazanin" pitchFamily="2" charset="-78"/>
              </a:rPr>
              <a:t>هاي</a:t>
            </a:r>
            <a:r>
              <a:rPr lang="fa-IR" sz="4000" b="1" dirty="0">
                <a:solidFill>
                  <a:srgbClr val="FF0000"/>
                </a:solidFill>
                <a:cs typeface="B Nazanin" pitchFamily="2" charset="-78"/>
              </a:rPr>
              <a:t> استاندارد </a:t>
            </a:r>
            <a:endParaRPr lang="en-US" sz="4000"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defRPr/>
            </a:pPr>
            <a:r>
              <a:rPr lang="fa-IR" sz="2500" b="1" dirty="0">
                <a:cs typeface="B Nazanin" pitchFamily="2" charset="-78"/>
              </a:rPr>
              <a:t>استاندارد اصطلاحات و علائم </a:t>
            </a:r>
          </a:p>
          <a:p>
            <a:pPr algn="r" rtl="1">
              <a:defRPr/>
            </a:pPr>
            <a:r>
              <a:rPr lang="fa-IR" sz="2500" b="1" dirty="0">
                <a:cs typeface="B Nazanin" pitchFamily="2" charset="-78"/>
              </a:rPr>
              <a:t>استاندارد مبنا </a:t>
            </a:r>
          </a:p>
          <a:p>
            <a:pPr algn="r" rtl="1">
              <a:defRPr/>
            </a:pPr>
            <a:r>
              <a:rPr lang="fa-IR" sz="2500" b="1" dirty="0">
                <a:cs typeface="B Nazanin" pitchFamily="2" charset="-78"/>
              </a:rPr>
              <a:t>استاندارد </a:t>
            </a:r>
            <a:r>
              <a:rPr lang="fa-IR" sz="2500" b="1" dirty="0" err="1">
                <a:cs typeface="B Nazanin" pitchFamily="2" charset="-78"/>
              </a:rPr>
              <a:t>ويژگي</a:t>
            </a:r>
            <a:r>
              <a:rPr lang="fa-IR" sz="2500" b="1" dirty="0">
                <a:cs typeface="B Nazanin" pitchFamily="2" charset="-78"/>
              </a:rPr>
              <a:t> ها </a:t>
            </a:r>
          </a:p>
          <a:p>
            <a:pPr algn="r" rtl="1">
              <a:defRPr/>
            </a:pPr>
            <a:r>
              <a:rPr lang="fa-IR" sz="2500" b="1" dirty="0">
                <a:cs typeface="B Nazanin" pitchFamily="2" charset="-78"/>
              </a:rPr>
              <a:t>استاندارد آزمون </a:t>
            </a:r>
          </a:p>
          <a:p>
            <a:pPr algn="r" rtl="1">
              <a:defRPr/>
            </a:pPr>
            <a:r>
              <a:rPr lang="fa-IR" sz="2500" b="1" dirty="0" err="1">
                <a:cs typeface="B Nazanin" pitchFamily="2" charset="-78"/>
              </a:rPr>
              <a:t>آيين</a:t>
            </a:r>
            <a:r>
              <a:rPr lang="fa-IR" sz="2500" b="1" dirty="0">
                <a:cs typeface="B Nazanin" pitchFamily="2" charset="-78"/>
              </a:rPr>
              <a:t> </a:t>
            </a:r>
            <a:r>
              <a:rPr lang="fa-IR" sz="2500" b="1" dirty="0" err="1">
                <a:cs typeface="B Nazanin" pitchFamily="2" charset="-78"/>
              </a:rPr>
              <a:t>كار</a:t>
            </a:r>
            <a:r>
              <a:rPr lang="fa-IR" sz="2500" b="1" dirty="0">
                <a:cs typeface="B Nazanin" pitchFamily="2" charset="-78"/>
              </a:rPr>
              <a:t> </a:t>
            </a:r>
          </a:p>
          <a:p>
            <a:pPr algn="r" rtl="1">
              <a:defRPr/>
            </a:pPr>
            <a:r>
              <a:rPr lang="fa-IR" sz="2500" b="1" dirty="0">
                <a:cs typeface="B Nazanin" pitchFamily="2" charset="-78"/>
              </a:rPr>
              <a:t>استاندارد </a:t>
            </a:r>
            <a:r>
              <a:rPr lang="fa-IR" sz="2500" b="1" dirty="0" err="1">
                <a:cs typeface="B Nazanin" pitchFamily="2" charset="-78"/>
              </a:rPr>
              <a:t>بازرسي</a:t>
            </a:r>
            <a:r>
              <a:rPr lang="fa-IR" sz="2500" b="1" dirty="0">
                <a:cs typeface="B Nazanin" pitchFamily="2" charset="-78"/>
              </a:rPr>
              <a:t> و نمونه </a:t>
            </a:r>
            <a:r>
              <a:rPr lang="fa-IR" sz="2500" b="1" dirty="0" err="1">
                <a:cs typeface="B Nazanin" pitchFamily="2" charset="-78"/>
              </a:rPr>
              <a:t>برداري</a:t>
            </a:r>
            <a:r>
              <a:rPr lang="fa-IR" sz="2500" b="1" dirty="0">
                <a:cs typeface="B Nazanin" pitchFamily="2" charset="-78"/>
              </a:rPr>
              <a:t> </a:t>
            </a:r>
          </a:p>
          <a:p>
            <a:pPr algn="r" rtl="1">
              <a:defRPr/>
            </a:pPr>
            <a:r>
              <a:rPr lang="fa-IR" sz="2500" b="1" dirty="0">
                <a:cs typeface="B Nazanin" pitchFamily="2" charset="-78"/>
              </a:rPr>
              <a:t>استاندارد طبقه </a:t>
            </a:r>
            <a:r>
              <a:rPr lang="fa-IR" sz="2500" b="1" dirty="0" err="1">
                <a:cs typeface="B Nazanin" pitchFamily="2" charset="-78"/>
              </a:rPr>
              <a:t>بندي</a:t>
            </a:r>
            <a:r>
              <a:rPr lang="fa-IR" sz="2500" b="1" dirty="0">
                <a:cs typeface="B Nazanin" pitchFamily="2" charset="-78"/>
              </a:rPr>
              <a:t> </a:t>
            </a:r>
          </a:p>
          <a:p>
            <a:pPr algn="r" rtl="1">
              <a:defRPr/>
            </a:pPr>
            <a:r>
              <a:rPr lang="fa-IR" sz="2500" b="1" dirty="0">
                <a:cs typeface="B Nazanin" pitchFamily="2" charset="-78"/>
              </a:rPr>
              <a:t>استاندارد درجه </a:t>
            </a:r>
            <a:r>
              <a:rPr lang="fa-IR" sz="2500" b="1" dirty="0" err="1">
                <a:cs typeface="B Nazanin" pitchFamily="2" charset="-78"/>
              </a:rPr>
              <a:t>بندي</a:t>
            </a:r>
            <a:r>
              <a:rPr lang="fa-IR" sz="2500" b="1" dirty="0">
                <a:cs typeface="B Nazanin" pitchFamily="2" charset="-78"/>
              </a:rPr>
              <a:t> </a:t>
            </a:r>
          </a:p>
          <a:p>
            <a:pPr algn="r" rtl="1">
              <a:defRPr/>
            </a:pPr>
            <a:r>
              <a:rPr lang="fa-IR" sz="2500" b="1" dirty="0">
                <a:cs typeface="B Nazanin" pitchFamily="2" charset="-78"/>
              </a:rPr>
              <a:t>استاندارد بسته </a:t>
            </a:r>
            <a:r>
              <a:rPr lang="fa-IR" sz="2500" b="1" dirty="0" err="1">
                <a:cs typeface="B Nazanin" pitchFamily="2" charset="-78"/>
              </a:rPr>
              <a:t>بندي</a:t>
            </a:r>
            <a:r>
              <a:rPr lang="fa-IR" sz="2500" b="1" dirty="0">
                <a:cs typeface="B Nazanin" pitchFamily="2" charset="-78"/>
              </a:rPr>
              <a:t> ، حمل و نقل و نگه </a:t>
            </a:r>
            <a:r>
              <a:rPr lang="fa-IR" sz="2500" b="1" dirty="0" err="1">
                <a:cs typeface="B Nazanin" pitchFamily="2" charset="-78"/>
              </a:rPr>
              <a:t>داري</a:t>
            </a:r>
            <a:r>
              <a:rPr lang="fa-IR" sz="2500" b="1" dirty="0">
                <a:cs typeface="B Nazanin" pitchFamily="2" charset="-78"/>
              </a:rPr>
              <a:t> </a:t>
            </a:r>
          </a:p>
          <a:p>
            <a:pPr algn="r" rtl="1">
              <a:defRPr/>
            </a:pPr>
            <a:r>
              <a:rPr lang="fa-IR" sz="2500" b="1" dirty="0">
                <a:cs typeface="B Nazanin" pitchFamily="2" charset="-78"/>
              </a:rPr>
              <a:t>استاندارد </a:t>
            </a:r>
            <a:r>
              <a:rPr lang="fa-IR" sz="2500" b="1" dirty="0" err="1">
                <a:cs typeface="B Nazanin" pitchFamily="2" charset="-78"/>
              </a:rPr>
              <a:t>ايمني</a:t>
            </a:r>
            <a:r>
              <a:rPr lang="fa-IR" sz="2500" b="1" dirty="0">
                <a:cs typeface="B Nazanin" pitchFamily="2" charset="-78"/>
              </a:rPr>
              <a:t> </a:t>
            </a:r>
          </a:p>
          <a:p>
            <a:pPr algn="r" rtl="1">
              <a:defRPr/>
            </a:pPr>
            <a:endParaRPr lang="en-US"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7030A0"/>
                </a:solidFill>
                <a:cs typeface="B Nazanin" pitchFamily="2" charset="-78"/>
              </a:rPr>
              <a:t>پیشنهاد مرحله راي گیري</a:t>
            </a:r>
            <a:endParaRPr lang="fa-IR" sz="4000" dirty="0">
              <a:solidFill>
                <a:srgbClr val="7030A0"/>
              </a:solidFill>
            </a:endParaRPr>
          </a:p>
        </p:txBody>
      </p:sp>
      <p:sp>
        <p:nvSpPr>
          <p:cNvPr id="3" name="Content Placeholder 2"/>
          <p:cNvSpPr>
            <a:spLocks noGrp="1"/>
          </p:cNvSpPr>
          <p:nvPr>
            <p:ph sz="quarter" idx="1"/>
          </p:nvPr>
        </p:nvSpPr>
        <p:spPr/>
        <p:txBody>
          <a:bodyPr>
            <a:normAutofit/>
          </a:bodyPr>
          <a:lstStyle/>
          <a:p>
            <a:pPr algn="l" rtl="0">
              <a:buFont typeface="Wingdings" pitchFamily="2" charset="2"/>
              <a:buChar char="Ø"/>
            </a:pPr>
            <a:r>
              <a:rPr lang="en-US" sz="3200" b="1" dirty="0"/>
              <a:t>Stage 1: Proposal stage</a:t>
            </a:r>
          </a:p>
          <a:p>
            <a:pPr algn="l" rtl="0">
              <a:buFont typeface="Wingdings" pitchFamily="2" charset="2"/>
              <a:buChar char="Ø"/>
            </a:pPr>
            <a:r>
              <a:rPr lang="en-US" sz="3200" b="1" dirty="0"/>
              <a:t>Stage 2: Preparatory stage</a:t>
            </a:r>
          </a:p>
          <a:p>
            <a:pPr algn="l" rtl="0">
              <a:buFont typeface="Wingdings" pitchFamily="2" charset="2"/>
              <a:buChar char="Ø"/>
            </a:pPr>
            <a:r>
              <a:rPr lang="en-US" sz="3200" b="1" dirty="0"/>
              <a:t>Stage 3: Committee stage</a:t>
            </a:r>
          </a:p>
          <a:p>
            <a:pPr algn="l" rtl="0">
              <a:buFont typeface="Wingdings" pitchFamily="2" charset="2"/>
              <a:buChar char="Ø"/>
            </a:pPr>
            <a:r>
              <a:rPr lang="en-US" sz="3200" b="1" dirty="0"/>
              <a:t>Stage 4: Enquiry stage</a:t>
            </a:r>
          </a:p>
          <a:p>
            <a:pPr algn="l" rtl="0">
              <a:buFont typeface="Wingdings" pitchFamily="2" charset="2"/>
              <a:buChar char="Ø"/>
            </a:pPr>
            <a:r>
              <a:rPr lang="en-US" sz="3200" b="1" dirty="0"/>
              <a:t>Stage 5: Approval stage</a:t>
            </a:r>
          </a:p>
          <a:p>
            <a:pPr algn="l" rtl="0">
              <a:buFont typeface="Wingdings" pitchFamily="2" charset="2"/>
              <a:buChar char="Ø"/>
            </a:pPr>
            <a:r>
              <a:rPr lang="en-US" sz="3200" b="1" dirty="0"/>
              <a:t>Stage 6: Publication stage</a:t>
            </a:r>
            <a:endParaRPr lang="fa-IR" sz="32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b="1" dirty="0">
                <a:solidFill>
                  <a:srgbClr val="7030A0"/>
                </a:solidFill>
                <a:cs typeface="B Nazanin" pitchFamily="2" charset="-78"/>
              </a:rPr>
              <a:t>نوع مدرك ، نوع انتشار</a:t>
            </a:r>
            <a:br>
              <a:rPr lang="fa-IR" sz="4000" b="1" dirty="0">
                <a:solidFill>
                  <a:schemeClr val="tx1"/>
                </a:solidFill>
                <a:cs typeface="B Nazanin" pitchFamily="2" charset="-78"/>
              </a:rPr>
            </a:br>
            <a:endParaRPr lang="fa-IR" sz="4000" b="1" dirty="0">
              <a:solidFill>
                <a:schemeClr val="tx1"/>
              </a:solidFill>
              <a:cs typeface="B Nazanin" pitchFamily="2" charset="-78"/>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fa-IR" sz="2800" dirty="0">
                <a:cs typeface="B Nazanin" pitchFamily="2" charset="-78"/>
              </a:rPr>
              <a:t>تعیین نوع مدرك که منتشر می شود؛</a:t>
            </a:r>
          </a:p>
          <a:p>
            <a:pPr>
              <a:buFont typeface="Wingdings" pitchFamily="2" charset="2"/>
              <a:buChar char="Ø"/>
            </a:pPr>
            <a:r>
              <a:rPr lang="fa-IR" sz="2800" dirty="0">
                <a:cs typeface="B Nazanin" pitchFamily="2" charset="-78"/>
              </a:rPr>
              <a:t>لیستی از مدارك مرتبط بین المللی ، ملی و منطقه اي؛</a:t>
            </a:r>
          </a:p>
          <a:p>
            <a:pPr>
              <a:buFont typeface="Wingdings" pitchFamily="2" charset="2"/>
              <a:buChar char="Ø"/>
            </a:pPr>
            <a:r>
              <a:rPr lang="fa-IR" sz="2800" dirty="0">
                <a:cs typeface="B Nazanin" pitchFamily="2" charset="-78"/>
              </a:rPr>
              <a:t>هر مدرك مرتبط شناخته شده( نظیر استاندارد و مقررات فنی ) صرفنظر از منبع آنها؛</a:t>
            </a:r>
          </a:p>
          <a:p>
            <a:pPr>
              <a:buFont typeface="Wingdings" pitchFamily="2" charset="2"/>
              <a:buChar char="Ø"/>
            </a:pPr>
            <a:r>
              <a:rPr lang="fa-IR" sz="2800" dirty="0">
                <a:cs typeface="B Nazanin" pitchFamily="2" charset="-78"/>
              </a:rPr>
              <a:t>باید عنوان شود و میزان اهمیت آن نیز مشخص شود . (ردیف دهم )</a:t>
            </a:r>
          </a:p>
          <a:p>
            <a:pPr>
              <a:buFont typeface="Wingdings" pitchFamily="2" charset="2"/>
              <a:buChar char="Ø"/>
            </a:pPr>
            <a:r>
              <a:rPr lang="fa-IR" sz="2800" dirty="0">
                <a:cs typeface="B Nazanin" pitchFamily="2" charset="-78"/>
              </a:rPr>
              <a:t>مشارکت کشورهاي مرتبط؛</a:t>
            </a:r>
          </a:p>
          <a:p>
            <a:pPr>
              <a:buFont typeface="Wingdings" pitchFamily="2" charset="2"/>
              <a:buChar char="Ø"/>
            </a:pPr>
            <a:r>
              <a:rPr lang="fa-IR" sz="2800" dirty="0">
                <a:cs typeface="B Nazanin" pitchFamily="2" charset="-78"/>
              </a:rPr>
              <a:t> فهرستی از کشور هاي مرتبط که در حال حاضر عضو فعال کمیته نیستند، اما ( موضوع پیشنهاد شده براي منافع تجاري اش مهم است آورده شود .( ردیف 13)</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b="1" dirty="0">
                <a:solidFill>
                  <a:srgbClr val="7030A0"/>
                </a:solidFill>
                <a:cs typeface="B Nazanin" pitchFamily="2" charset="-78"/>
              </a:rPr>
              <a:t>زمان انتشار</a:t>
            </a:r>
            <a:br>
              <a:rPr lang="fa-IR" sz="3600" b="1" dirty="0">
                <a:cs typeface="B Nazanin" pitchFamily="2" charset="-78"/>
              </a:rPr>
            </a:br>
            <a:endParaRPr lang="fa-IR" sz="3600" dirty="0">
              <a:cs typeface="B Nazanin" pitchFamily="2" charset="-78"/>
            </a:endParaRPr>
          </a:p>
        </p:txBody>
      </p:sp>
      <p:sp>
        <p:nvSpPr>
          <p:cNvPr id="3" name="Content Placeholder 2"/>
          <p:cNvSpPr>
            <a:spLocks noGrp="1"/>
          </p:cNvSpPr>
          <p:nvPr>
            <p:ph sz="quarter" idx="1"/>
          </p:nvPr>
        </p:nvSpPr>
        <p:spPr>
          <a:xfrm>
            <a:off x="609600" y="1600200"/>
            <a:ext cx="7467600" cy="4873752"/>
          </a:xfrm>
        </p:spPr>
        <p:txBody>
          <a:bodyPr>
            <a:normAutofit/>
          </a:bodyPr>
          <a:lstStyle/>
          <a:p>
            <a:pPr algn="l" rtl="0">
              <a:buNone/>
            </a:pPr>
            <a:r>
              <a:rPr lang="en-US" b="1" dirty="0"/>
              <a:t>At start of project - choose:</a:t>
            </a:r>
          </a:p>
          <a:p>
            <a:pPr algn="l" rtl="0">
              <a:buNone/>
            </a:pPr>
            <a:endParaRPr lang="en-US" b="1" dirty="0"/>
          </a:p>
          <a:p>
            <a:pPr algn="l" rtl="0">
              <a:buFont typeface="Wingdings" pitchFamily="2" charset="2"/>
              <a:buChar char="Ø"/>
            </a:pPr>
            <a:r>
              <a:rPr lang="en-US" b="1" dirty="0"/>
              <a:t>Track 1 = Accelerated = 24 months</a:t>
            </a:r>
          </a:p>
          <a:p>
            <a:pPr algn="l" rtl="0">
              <a:buFont typeface="Wingdings" pitchFamily="2" charset="2"/>
              <a:buChar char="Ø"/>
            </a:pPr>
            <a:r>
              <a:rPr lang="en-US" b="1" dirty="0"/>
              <a:t>Track 2 = Default = 36 months</a:t>
            </a:r>
          </a:p>
          <a:p>
            <a:pPr algn="l" rtl="0">
              <a:buFont typeface="Wingdings" pitchFamily="2" charset="2"/>
              <a:buChar char="Ø"/>
            </a:pPr>
            <a:r>
              <a:rPr lang="en-US" b="1" dirty="0"/>
              <a:t>Track 3 = Enlarged = 48 months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b="1" dirty="0">
                <a:solidFill>
                  <a:srgbClr val="7030A0"/>
                </a:solidFill>
                <a:cs typeface="B Nazanin" pitchFamily="2" charset="-78"/>
              </a:rPr>
              <a:t>ارتباط و تاثیر بر کار موجود</a:t>
            </a:r>
            <a:br>
              <a:rPr lang="fa-IR" sz="4000" b="1" dirty="0">
                <a:solidFill>
                  <a:schemeClr val="tx1"/>
                </a:solidFill>
                <a:cs typeface="B Nazanin" pitchFamily="2" charset="-78"/>
              </a:rPr>
            </a:br>
            <a:endParaRPr lang="fa-IR" sz="4000" dirty="0">
              <a:solidFill>
                <a:schemeClr val="tx1"/>
              </a:solidFill>
              <a:cs typeface="B Nazanin" pitchFamily="2" charset="-78"/>
            </a:endParaRPr>
          </a:p>
        </p:txBody>
      </p:sp>
      <p:sp>
        <p:nvSpPr>
          <p:cNvPr id="3" name="Content Placeholder 2"/>
          <p:cNvSpPr>
            <a:spLocks noGrp="1"/>
          </p:cNvSpPr>
          <p:nvPr>
            <p:ph sz="quarter" idx="1"/>
          </p:nvPr>
        </p:nvSpPr>
        <p:spPr/>
        <p:txBody>
          <a:bodyPr>
            <a:normAutofit/>
          </a:bodyPr>
          <a:lstStyle/>
          <a:p>
            <a:pPr algn="just"/>
            <a:r>
              <a:rPr lang="fa-IR" b="1" dirty="0">
                <a:cs typeface="B Nazanin" pitchFamily="2" charset="-78"/>
              </a:rPr>
              <a:t>هرگونه ارتباط وتاثیر پیشنهاد کاري جدید را با استانداردهاي منتشر شده ایزو بیان کنید. </a:t>
            </a:r>
          </a:p>
          <a:p>
            <a:pPr algn="just"/>
            <a:r>
              <a:rPr lang="fa-IR" b="1" dirty="0">
                <a:cs typeface="B Nazanin" pitchFamily="2" charset="-78"/>
              </a:rPr>
              <a:t>پیشنهاد دهنده باید توضیح دهد که چگونه این کار متفاوت از کار مشابه هست و یا توضیح دهد که چگونه دوباره کاري و تعارض ها کاهش خواهد یافت.</a:t>
            </a:r>
          </a:p>
          <a:p>
            <a:pPr algn="just"/>
            <a:r>
              <a:rPr lang="fa-IR" b="1" dirty="0">
                <a:cs typeface="B Nazanin" pitchFamily="2" charset="-78"/>
              </a:rPr>
              <a:t>اگر پیشنهاد کاري جدید به ظاهر به کار دیگر مشابه هست و یا شبیه دامنه کاربرد سازمان دیگري هست بایستی تمایز بین این کار و کارهاي دیگر مشخص شود</a:t>
            </a:r>
          </a:p>
          <a:p>
            <a:pPr algn="just"/>
            <a:r>
              <a:rPr lang="fa-IR" b="1" dirty="0">
                <a:cs typeface="B Nazanin" pitchFamily="2" charset="-78"/>
              </a:rPr>
              <a:t>پیشنهاد دهنده باید نشان دهند پیشنهادش می تواند منجر به افزایش دامنه کمیته هاي فنی موجود و ایجاد یک کمیته جدید شود</a:t>
            </a:r>
            <a:endParaRPr lang="fa-IR" dirty="0">
              <a:cs typeface="B Nazanin" pitchFamily="2" charset="-78"/>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b="1" dirty="0">
                <a:solidFill>
                  <a:srgbClr val="7030A0"/>
                </a:solidFill>
                <a:cs typeface="B Nazanin" pitchFamily="2" charset="-78"/>
              </a:rPr>
              <a:t>همکاری و ارتباط</a:t>
            </a:r>
            <a:br>
              <a:rPr lang="fa-IR" sz="4000" b="1" dirty="0">
                <a:solidFill>
                  <a:schemeClr val="tx1"/>
                </a:solidFill>
                <a:cs typeface="B Nazanin" pitchFamily="2" charset="-78"/>
              </a:rPr>
            </a:br>
            <a:endParaRPr lang="fa-IR" sz="4000" dirty="0">
              <a:solidFill>
                <a:schemeClr val="tx1"/>
              </a:solidFill>
              <a:cs typeface="B Nazanin" pitchFamily="2" charset="-78"/>
            </a:endParaRPr>
          </a:p>
        </p:txBody>
      </p:sp>
      <p:sp>
        <p:nvSpPr>
          <p:cNvPr id="3" name="Content Placeholder 2"/>
          <p:cNvSpPr>
            <a:spLocks noGrp="1"/>
          </p:cNvSpPr>
          <p:nvPr>
            <p:ph sz="quarter" idx="1"/>
          </p:nvPr>
        </p:nvSpPr>
        <p:spPr/>
        <p:txBody>
          <a:bodyPr/>
          <a:lstStyle/>
          <a:p>
            <a:r>
              <a:rPr lang="fa-IR" dirty="0"/>
              <a:t> ا</a:t>
            </a:r>
            <a:r>
              <a:rPr lang="fa-IR" sz="2800" dirty="0">
                <a:cs typeface="B Nazanin" pitchFamily="2" charset="-78"/>
              </a:rPr>
              <a:t>سامی سازمان هاي بین المللی خارجی مرتبط و یا بخش هاي داخلی آنها (غیر ازکمیته هاي  </a:t>
            </a:r>
            <a:r>
              <a:rPr lang="en-US" sz="2800" dirty="0">
                <a:cs typeface="B Nazanin" pitchFamily="2" charset="-78"/>
              </a:rPr>
              <a:t>IEC </a:t>
            </a:r>
            <a:r>
              <a:rPr lang="fa-IR" sz="2800" dirty="0">
                <a:cs typeface="B Nazanin" pitchFamily="2" charset="-78"/>
              </a:rPr>
              <a:t>و / یا </a:t>
            </a:r>
            <a:r>
              <a:rPr lang="en-US" sz="2800" dirty="0">
                <a:cs typeface="B Nazanin" pitchFamily="2" charset="-78"/>
              </a:rPr>
              <a:t>ISO</a:t>
            </a:r>
            <a:r>
              <a:rPr lang="fa-IR" sz="2800" dirty="0">
                <a:cs typeface="B Nazanin" pitchFamily="2" charset="-78"/>
              </a:rPr>
              <a:t>) به عنوان سازمان هاي مرتبط با تدوین این استاندارد ذکر شود.</a:t>
            </a:r>
          </a:p>
          <a:p>
            <a:pPr>
              <a:buNone/>
            </a:pPr>
            <a:endParaRPr lang="fa-IR" sz="2800" dirty="0">
              <a:cs typeface="B Nazanin" pitchFamily="2" charset="-78"/>
            </a:endParaRPr>
          </a:p>
          <a:p>
            <a:r>
              <a:rPr lang="fa-IR" sz="2800" dirty="0">
                <a:cs typeface="B Nazanin" pitchFamily="2" charset="-78"/>
              </a:rPr>
              <a:t> به منظور جلوگیري از تعارض و یا دوباره کاري در امور و یا سایر نهادها، مهم است که کلیه تناقضات احتمالی و یا همپوشانی شده مشخص شود.</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000" b="1" dirty="0">
                <a:solidFill>
                  <a:srgbClr val="7030A0"/>
                </a:solidFill>
                <a:cs typeface="B Nazanin" pitchFamily="2" charset="-78"/>
              </a:rPr>
              <a:t>ذي نفعان تحت تاثیر(از استانداردها)</a:t>
            </a:r>
            <a:br>
              <a:rPr lang="fa-IR" b="1" dirty="0">
                <a:solidFill>
                  <a:schemeClr val="tx1"/>
                </a:solidFill>
                <a:cs typeface="B Nazanin" pitchFamily="2" charset="-78"/>
              </a:rPr>
            </a:br>
            <a:endParaRPr lang="fa-IR" dirty="0">
              <a:solidFill>
                <a:schemeClr val="tx1"/>
              </a:solidFill>
              <a:cs typeface="B Nazanin" pitchFamily="2" charset="-78"/>
            </a:endParaRPr>
          </a:p>
        </p:txBody>
      </p:sp>
      <p:sp>
        <p:nvSpPr>
          <p:cNvPr id="3" name="Content Placeholder 2"/>
          <p:cNvSpPr>
            <a:spLocks noGrp="1"/>
          </p:cNvSpPr>
          <p:nvPr>
            <p:ph sz="quarter" idx="1"/>
          </p:nvPr>
        </p:nvSpPr>
        <p:spPr/>
        <p:txBody>
          <a:bodyPr>
            <a:normAutofit/>
          </a:bodyPr>
          <a:lstStyle/>
          <a:p>
            <a:r>
              <a:rPr lang="fa-IR" sz="2800" dirty="0">
                <a:cs typeface="B Nazanin" pitchFamily="2" charset="-78"/>
              </a:rPr>
              <a:t>به طور ساده و مختصر بایستی طبقه ي ذینفعان که تحت تاثیر تدوین این استاندارد هستند (از جمله شرکت هاي کوچک و متوسط) شناسایی و توصیف شوند.</a:t>
            </a:r>
          </a:p>
          <a:p>
            <a:endParaRPr lang="fa-IR" sz="2800" dirty="0">
              <a:cs typeface="B Nazanin" pitchFamily="2" charset="-78"/>
            </a:endParaRPr>
          </a:p>
          <a:p>
            <a:r>
              <a:rPr lang="fa-IR" sz="2800" dirty="0">
                <a:cs typeface="B Nazanin" pitchFamily="2" charset="-78"/>
              </a:rPr>
              <a:t>چگونگی بهره مندي آنها از مزایاي حاصل از این استاندارد بیان شود.</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b="1" dirty="0">
                <a:solidFill>
                  <a:srgbClr val="7030A0"/>
                </a:solidFill>
                <a:cs typeface="B Nazanin" pitchFamily="2" charset="-78"/>
              </a:rPr>
              <a:t>نکات مورد توجه در نوشتن پیشنهاد</a:t>
            </a:r>
            <a:br>
              <a:rPr lang="fa-IR" sz="4000" b="1" dirty="0">
                <a:solidFill>
                  <a:schemeClr val="tx1"/>
                </a:solidFill>
                <a:cs typeface="B Nazanin" pitchFamily="2" charset="-78"/>
              </a:rPr>
            </a:br>
            <a:endParaRPr lang="fa-IR" sz="4000" b="1" dirty="0">
              <a:solidFill>
                <a:schemeClr val="tx1"/>
              </a:solidFill>
              <a:cs typeface="B Nazanin" pitchFamily="2" charset="-78"/>
            </a:endParaRPr>
          </a:p>
        </p:txBody>
      </p:sp>
      <p:sp>
        <p:nvSpPr>
          <p:cNvPr id="3" name="Content Placeholder 2"/>
          <p:cNvSpPr>
            <a:spLocks noGrp="1"/>
          </p:cNvSpPr>
          <p:nvPr>
            <p:ph sz="quarter" idx="1"/>
          </p:nvPr>
        </p:nvSpPr>
        <p:spPr/>
        <p:txBody>
          <a:bodyPr>
            <a:normAutofit/>
          </a:bodyPr>
          <a:lstStyle/>
          <a:p>
            <a:r>
              <a:rPr lang="fa-IR" sz="2800" dirty="0">
                <a:cs typeface="B Nazanin" pitchFamily="2" charset="-78"/>
              </a:rPr>
              <a:t>هدف و توجیه استاندارد تهیه شده باید روشنی و شفافیت ایجاد کند.</a:t>
            </a:r>
          </a:p>
          <a:p>
            <a:r>
              <a:rPr lang="fa-IR" sz="2800" dirty="0">
                <a:cs typeface="B Nazanin" pitchFamily="2" charset="-78"/>
              </a:rPr>
              <a:t>نیاز براي استانداردسازي از هر نظر (از قبیل ویژگی) ، باید توجیه پذیر باشد. </a:t>
            </a:r>
          </a:p>
          <a:p>
            <a:r>
              <a:rPr lang="fa-IR" sz="2800" dirty="0">
                <a:cs typeface="B Nazanin" pitchFamily="2" charset="-78"/>
              </a:rPr>
              <a:t>اگر پیشنهاد هاي کاري جدید با هدف و توجیه مشترك ارائه شود ممکن است یک پیشنهاد مشترك تهیه شود.</a:t>
            </a:r>
          </a:p>
          <a:p>
            <a:r>
              <a:rPr lang="fa-IR" sz="2800" dirty="0">
                <a:cs typeface="B Nazanin" pitchFamily="2" charset="-78"/>
              </a:rPr>
              <a:t>در توجیه پیشنهادات شرح داده شود که این پیشنهاد به دنبال ارتقا کسب و کار، فن آوري، مشکل اجتماعی و یا زیست محیطی است، ترجیحا به برنامه کاري کمیته </a:t>
            </a:r>
            <a:r>
              <a:rPr lang="en-US" sz="2800" dirty="0">
                <a:cs typeface="B Nazanin" pitchFamily="2" charset="-78"/>
              </a:rPr>
              <a:t>ISO</a:t>
            </a:r>
            <a:r>
              <a:rPr lang="fa-IR" sz="2800" dirty="0">
                <a:cs typeface="B Nazanin" pitchFamily="2" charset="-78"/>
              </a:rPr>
              <a:t>ارتباط داده شود.</a:t>
            </a:r>
          </a:p>
          <a:p>
            <a:endParaRPr lang="fa-I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b="1" dirty="0">
                <a:solidFill>
                  <a:srgbClr val="7030A0"/>
                </a:solidFill>
                <a:cs typeface="B Nazanin" pitchFamily="2" charset="-78"/>
              </a:rPr>
              <a:t>نکات مورد توجه در نوشتن پیشنهاد</a:t>
            </a:r>
            <a:br>
              <a:rPr lang="fa-IR" sz="4000" b="1" dirty="0">
                <a:solidFill>
                  <a:schemeClr val="tx1"/>
                </a:solidFill>
                <a:cs typeface="B Nazanin" pitchFamily="2" charset="-78"/>
              </a:rPr>
            </a:br>
            <a:endParaRPr lang="fa-IR" sz="4000" b="1" dirty="0">
              <a:solidFill>
                <a:schemeClr val="tx1"/>
              </a:solidFill>
              <a:cs typeface="B Nazanin" pitchFamily="2" charset="-78"/>
            </a:endParaRPr>
          </a:p>
        </p:txBody>
      </p:sp>
      <p:sp>
        <p:nvSpPr>
          <p:cNvPr id="3" name="Content Placeholder 2"/>
          <p:cNvSpPr>
            <a:spLocks noGrp="1"/>
          </p:cNvSpPr>
          <p:nvPr>
            <p:ph sz="quarter" idx="1"/>
          </p:nvPr>
        </p:nvSpPr>
        <p:spPr/>
        <p:txBody>
          <a:bodyPr>
            <a:normAutofit/>
          </a:bodyPr>
          <a:lstStyle/>
          <a:p>
            <a:r>
              <a:rPr lang="fa-IR" sz="3200" dirty="0">
                <a:cs typeface="B Nazanin" pitchFamily="2" charset="-78"/>
              </a:rPr>
              <a:t>در متن پیشنهاد به این نکات توجه شود :</a:t>
            </a:r>
          </a:p>
          <a:p>
            <a:pPr>
              <a:buNone/>
            </a:pPr>
            <a:endParaRPr lang="fa-IR" sz="3200" dirty="0">
              <a:cs typeface="B Nazanin" pitchFamily="2" charset="-78"/>
            </a:endParaRPr>
          </a:p>
          <a:p>
            <a:r>
              <a:rPr lang="fa-IR" sz="3200" dirty="0">
                <a:cs typeface="B Nazanin" pitchFamily="2" charset="-78"/>
              </a:rPr>
              <a:t>مزیت اجتماعی و یا زیست محیطی، و یا بازار جدید مرتبط با پیشنهاد</a:t>
            </a:r>
          </a:p>
          <a:p>
            <a:r>
              <a:rPr lang="fa-IR" sz="3200" dirty="0">
                <a:cs typeface="B Nazanin" pitchFamily="2" charset="-78"/>
              </a:rPr>
              <a:t>مزیت فن آوری</a:t>
            </a:r>
          </a:p>
          <a:p>
            <a:r>
              <a:rPr lang="fa-IR" sz="3200" dirty="0">
                <a:cs typeface="B Nazanin" pitchFamily="2" charset="-78"/>
              </a:rPr>
              <a:t>مزیت اقتصادی</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2" descr="Tulip_1001 - Copy.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WordArt 4"/>
          <p:cNvSpPr>
            <a:spLocks noChangeArrowheads="1" noChangeShapeType="1" noTextEdit="1"/>
          </p:cNvSpPr>
          <p:nvPr/>
        </p:nvSpPr>
        <p:spPr bwMode="auto">
          <a:xfrm>
            <a:off x="228600" y="4419600"/>
            <a:ext cx="8429684" cy="2022475"/>
          </a:xfrm>
          <a:prstGeom prst="rect">
            <a:avLst/>
          </a:prstGeom>
        </p:spPr>
        <p:txBody>
          <a:bodyPr wrap="none" fromWordArt="1">
            <a:prstTxWarp prst="textPlain">
              <a:avLst>
                <a:gd name="adj" fmla="val 50000"/>
              </a:avLst>
            </a:prstTxWarp>
          </a:bodyPr>
          <a:lstStyle/>
          <a:p>
            <a:pPr algn="ctr">
              <a:defRPr/>
            </a:pPr>
            <a:r>
              <a:rPr lang="fa-IR" sz="3600" b="1" kern="10" dirty="0">
                <a:ln w="1905"/>
                <a:solidFill>
                  <a:schemeClr val="bg1"/>
                </a:solidFill>
                <a:effectLst>
                  <a:innerShdw blurRad="69850" dist="43180" dir="5400000">
                    <a:srgbClr val="000000">
                      <a:alpha val="65000"/>
                    </a:srgbClr>
                  </a:innerShdw>
                </a:effectLst>
                <a:latin typeface="Arial Black"/>
                <a:cs typeface="Arash" pitchFamily="2" charset="-78"/>
              </a:rPr>
              <a:t>سپاس فراوان از توجه شما</a:t>
            </a:r>
            <a:endParaRPr lang="en-US" sz="3600" b="1" kern="10" dirty="0">
              <a:ln w="1905"/>
              <a:solidFill>
                <a:schemeClr val="bg1"/>
              </a:solidFill>
              <a:effectLst>
                <a:innerShdw blurRad="69850" dist="43180" dir="5400000">
                  <a:srgbClr val="000000">
                    <a:alpha val="65000"/>
                  </a:srgbClr>
                </a:innerShdw>
              </a:effectLst>
              <a:latin typeface="Arial Black"/>
              <a:cs typeface="Arash" pitchFamily="2" charset="-78"/>
            </a:endParaRPr>
          </a:p>
        </p:txBody>
      </p:sp>
      <p:sp>
        <p:nvSpPr>
          <p:cNvPr id="4" name="Date Placeholder 3"/>
          <p:cNvSpPr>
            <a:spLocks noGrp="1"/>
          </p:cNvSpPr>
          <p:nvPr>
            <p:ph type="dt" sz="half" idx="10"/>
          </p:nvPr>
        </p:nvSpPr>
        <p:spPr/>
        <p:txBody>
          <a:bodyPr/>
          <a:lstStyle/>
          <a:p>
            <a:pPr>
              <a:defRPr/>
            </a:pPr>
            <a:fld id="{F480E8BE-2FB2-4687-ABAD-A9B92EAAFEA0}" type="datetime1">
              <a:rPr lang="en-US" smtClean="0"/>
              <a:pPr>
                <a:defRPr/>
              </a:pPr>
              <a:t>3/5/2019</a:t>
            </a:fld>
            <a:endParaRPr lang="en-US"/>
          </a:p>
        </p:txBody>
      </p:sp>
      <p:sp>
        <p:nvSpPr>
          <p:cNvPr id="5" name="Slide Number Placeholder 4"/>
          <p:cNvSpPr>
            <a:spLocks noGrp="1"/>
          </p:cNvSpPr>
          <p:nvPr>
            <p:ph type="sldNum" sz="quarter" idx="12"/>
          </p:nvPr>
        </p:nvSpPr>
        <p:spPr/>
        <p:txBody>
          <a:bodyPr/>
          <a:lstStyle/>
          <a:p>
            <a:pPr>
              <a:defRPr/>
            </a:pPr>
            <a:fld id="{0D75A14D-13EF-4BF0-8437-4E5CA0341977}" type="slidenum">
              <a:rPr lang="en-US" smtClean="0"/>
              <a:pPr>
                <a:defRPr/>
              </a:pPr>
              <a:t>58</a:t>
            </a:fld>
            <a:endParaRPr lang="en-US"/>
          </a:p>
        </p:txBody>
      </p:sp>
    </p:spTree>
  </p:cSld>
  <p:clrMapOvr>
    <a:masterClrMapping/>
  </p:clrMapOvr>
  <p:transition spd="slow">
    <p:plu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fa-IR" sz="4000" dirty="0">
                <a:solidFill>
                  <a:srgbClr val="FF0000"/>
                </a:solidFill>
                <a:cs typeface="B Nazanin" pitchFamily="2" charset="-78"/>
              </a:rPr>
              <a:t>مراحل </a:t>
            </a:r>
            <a:r>
              <a:rPr lang="fa-IR" sz="4000" dirty="0" err="1">
                <a:solidFill>
                  <a:srgbClr val="FF0000"/>
                </a:solidFill>
                <a:cs typeface="B Nazanin" pitchFamily="2" charset="-78"/>
              </a:rPr>
              <a:t>تدوين</a:t>
            </a:r>
            <a:r>
              <a:rPr lang="fa-IR" sz="4000" dirty="0">
                <a:solidFill>
                  <a:srgbClr val="FF0000"/>
                </a:solidFill>
                <a:cs typeface="B Nazanin" pitchFamily="2" charset="-78"/>
              </a:rPr>
              <a:t> استاندارد </a:t>
            </a:r>
            <a:r>
              <a:rPr lang="fa-IR" sz="4000" dirty="0" err="1">
                <a:solidFill>
                  <a:srgbClr val="FF0000"/>
                </a:solidFill>
                <a:cs typeface="B Nazanin" pitchFamily="2" charset="-78"/>
              </a:rPr>
              <a:t>ملي</a:t>
            </a:r>
            <a:r>
              <a:rPr lang="fa-IR" sz="4000" dirty="0">
                <a:solidFill>
                  <a:srgbClr val="FF0000"/>
                </a:solidFill>
                <a:cs typeface="B Nazanin" pitchFamily="2" charset="-78"/>
              </a:rPr>
              <a:t> </a:t>
            </a:r>
            <a:r>
              <a:rPr lang="fa-IR" sz="4000" dirty="0" err="1">
                <a:solidFill>
                  <a:srgbClr val="FF0000"/>
                </a:solidFill>
                <a:cs typeface="B Nazanin" pitchFamily="2" charset="-78"/>
              </a:rPr>
              <a:t>ايران</a:t>
            </a:r>
            <a:r>
              <a:rPr lang="fa-IR" sz="4000" dirty="0">
                <a:solidFill>
                  <a:srgbClr val="FF0000"/>
                </a:solidFill>
                <a:cs typeface="B Nazanin" pitchFamily="2" charset="-78"/>
              </a:rPr>
              <a:t> </a:t>
            </a:r>
            <a:endParaRPr lang="en-US" sz="4000"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defRPr/>
            </a:pPr>
            <a:r>
              <a:rPr lang="fa-IR" sz="2800" dirty="0">
                <a:cs typeface="B Nazanin" pitchFamily="2" charset="-78"/>
              </a:rPr>
              <a:t>مرحله  ارائه  </a:t>
            </a:r>
            <a:r>
              <a:rPr lang="fa-IR" sz="2800" dirty="0" err="1">
                <a:cs typeface="B Nazanin" pitchFamily="2" charset="-78"/>
              </a:rPr>
              <a:t>پيشنهاد</a:t>
            </a:r>
            <a:r>
              <a:rPr lang="fa-IR" sz="2800" dirty="0">
                <a:cs typeface="B Nazanin" pitchFamily="2" charset="-78"/>
              </a:rPr>
              <a:t> </a:t>
            </a:r>
            <a:r>
              <a:rPr lang="fa-IR" sz="2800" dirty="0" err="1">
                <a:cs typeface="B Nazanin" pitchFamily="2" charset="-78"/>
              </a:rPr>
              <a:t>تدوين</a:t>
            </a:r>
            <a:r>
              <a:rPr lang="fa-IR" sz="2800" dirty="0">
                <a:cs typeface="B Nazanin" pitchFamily="2" charset="-78"/>
              </a:rPr>
              <a:t>  </a:t>
            </a:r>
          </a:p>
          <a:p>
            <a:pPr algn="r" rtl="1">
              <a:defRPr/>
            </a:pPr>
            <a:r>
              <a:rPr lang="fa-IR" sz="2800" dirty="0">
                <a:cs typeface="B Nazanin" pitchFamily="2" charset="-78"/>
              </a:rPr>
              <a:t>مرحله طرح </a:t>
            </a:r>
            <a:r>
              <a:rPr lang="fa-IR" sz="2800" dirty="0" err="1">
                <a:cs typeface="B Nazanin" pitchFamily="2" charset="-78"/>
              </a:rPr>
              <a:t>پيشنهاد</a:t>
            </a:r>
            <a:r>
              <a:rPr lang="fa-IR" sz="2800" dirty="0">
                <a:cs typeface="B Nazanin" pitchFamily="2" charset="-78"/>
              </a:rPr>
              <a:t> در </a:t>
            </a:r>
            <a:r>
              <a:rPr lang="fa-IR" sz="2800" dirty="0" err="1">
                <a:cs typeface="B Nazanin" pitchFamily="2" charset="-78"/>
              </a:rPr>
              <a:t>كميته</a:t>
            </a:r>
            <a:r>
              <a:rPr lang="fa-IR" sz="2800" dirty="0">
                <a:cs typeface="B Nazanin" pitchFamily="2" charset="-78"/>
              </a:rPr>
              <a:t> برنامه </a:t>
            </a:r>
            <a:r>
              <a:rPr lang="fa-IR" sz="2800" dirty="0" err="1">
                <a:cs typeface="B Nazanin" pitchFamily="2" charset="-78"/>
              </a:rPr>
              <a:t>ريزي</a:t>
            </a:r>
            <a:r>
              <a:rPr lang="fa-IR" sz="2800" dirty="0">
                <a:cs typeface="B Nazanin" pitchFamily="2" charset="-78"/>
              </a:rPr>
              <a:t> ( </a:t>
            </a:r>
            <a:r>
              <a:rPr lang="fa-IR" sz="2800" dirty="0" err="1">
                <a:cs typeface="B Nazanin" pitchFamily="2" charset="-78"/>
              </a:rPr>
              <a:t>تركيب</a:t>
            </a:r>
            <a:r>
              <a:rPr lang="fa-IR" sz="2800" dirty="0">
                <a:cs typeface="B Nazanin" pitchFamily="2" charset="-78"/>
              </a:rPr>
              <a:t> </a:t>
            </a:r>
            <a:r>
              <a:rPr lang="fa-IR" sz="2800" dirty="0" err="1">
                <a:cs typeface="B Nazanin" pitchFamily="2" charset="-78"/>
              </a:rPr>
              <a:t>كميته</a:t>
            </a:r>
            <a:r>
              <a:rPr lang="fa-IR" sz="2800" dirty="0">
                <a:cs typeface="B Nazanin" pitchFamily="2" charset="-78"/>
              </a:rPr>
              <a:t> برنامه </a:t>
            </a:r>
            <a:r>
              <a:rPr lang="fa-IR" sz="2800" dirty="0" err="1">
                <a:cs typeface="B Nazanin" pitchFamily="2" charset="-78"/>
              </a:rPr>
              <a:t>ريزي</a:t>
            </a:r>
            <a:r>
              <a:rPr lang="fa-IR" sz="2800" dirty="0">
                <a:cs typeface="B Nazanin" pitchFamily="2" charset="-78"/>
              </a:rPr>
              <a:t> ) </a:t>
            </a:r>
          </a:p>
          <a:p>
            <a:pPr algn="r" rtl="1">
              <a:defRPr/>
            </a:pPr>
            <a:r>
              <a:rPr lang="fa-IR" sz="2800" dirty="0">
                <a:cs typeface="B Nazanin" pitchFamily="2" charset="-78"/>
              </a:rPr>
              <a:t>مرحله </a:t>
            </a:r>
            <a:r>
              <a:rPr lang="fa-IR" sz="2800" dirty="0" err="1">
                <a:cs typeface="B Nazanin" pitchFamily="2" charset="-78"/>
              </a:rPr>
              <a:t>كميسيون</a:t>
            </a:r>
            <a:r>
              <a:rPr lang="fa-IR" sz="2800" dirty="0">
                <a:cs typeface="B Nazanin" pitchFamily="2" charset="-78"/>
              </a:rPr>
              <a:t> اوليه </a:t>
            </a:r>
          </a:p>
          <a:p>
            <a:pPr algn="r" rtl="1">
              <a:defRPr/>
            </a:pPr>
            <a:r>
              <a:rPr lang="fa-IR" sz="2800" dirty="0">
                <a:cs typeface="B Nazanin" pitchFamily="2" charset="-78"/>
              </a:rPr>
              <a:t>مرحله </a:t>
            </a:r>
            <a:r>
              <a:rPr lang="fa-IR" sz="2800" dirty="0" err="1">
                <a:cs typeface="B Nazanin" pitchFamily="2" charset="-78"/>
              </a:rPr>
              <a:t>كميسيون</a:t>
            </a:r>
            <a:r>
              <a:rPr lang="fa-IR" sz="2800" dirty="0">
                <a:cs typeface="B Nazanin" pitchFamily="2" charset="-78"/>
              </a:rPr>
              <a:t> </a:t>
            </a:r>
            <a:r>
              <a:rPr lang="fa-IR" sz="2800" dirty="0" err="1">
                <a:cs typeface="B Nazanin" pitchFamily="2" charset="-78"/>
              </a:rPr>
              <a:t>هاي</a:t>
            </a:r>
            <a:r>
              <a:rPr lang="fa-IR" sz="2800" dirty="0">
                <a:cs typeface="B Nazanin" pitchFamily="2" charset="-78"/>
              </a:rPr>
              <a:t> </a:t>
            </a:r>
            <a:r>
              <a:rPr lang="fa-IR" sz="2800" dirty="0" err="1">
                <a:cs typeface="B Nazanin" pitchFamily="2" charset="-78"/>
              </a:rPr>
              <a:t>فني</a:t>
            </a:r>
            <a:r>
              <a:rPr lang="fa-IR" sz="2800" dirty="0">
                <a:cs typeface="B Nazanin" pitchFamily="2" charset="-78"/>
              </a:rPr>
              <a:t> </a:t>
            </a:r>
          </a:p>
          <a:p>
            <a:pPr algn="r" rtl="1">
              <a:defRPr/>
            </a:pPr>
            <a:r>
              <a:rPr lang="fa-IR" sz="2800" dirty="0">
                <a:cs typeface="B Nazanin" pitchFamily="2" charset="-78"/>
              </a:rPr>
              <a:t>مرحله </a:t>
            </a:r>
            <a:r>
              <a:rPr lang="fa-IR" sz="2800" dirty="0" err="1">
                <a:cs typeface="B Nazanin" pitchFamily="2" charset="-78"/>
              </a:rPr>
              <a:t>كميسيون</a:t>
            </a:r>
            <a:r>
              <a:rPr lang="fa-IR" sz="2800" dirty="0">
                <a:cs typeface="B Nazanin" pitchFamily="2" charset="-78"/>
              </a:rPr>
              <a:t> </a:t>
            </a:r>
            <a:r>
              <a:rPr lang="fa-IR" sz="2800" dirty="0" err="1">
                <a:cs typeface="B Nazanin" pitchFamily="2" charset="-78"/>
              </a:rPr>
              <a:t>نهايي</a:t>
            </a:r>
            <a:r>
              <a:rPr lang="fa-IR" sz="2800" dirty="0">
                <a:cs typeface="B Nazanin" pitchFamily="2" charset="-78"/>
              </a:rPr>
              <a:t> </a:t>
            </a:r>
          </a:p>
          <a:p>
            <a:pPr algn="r" rtl="1">
              <a:defRPr/>
            </a:pPr>
            <a:r>
              <a:rPr lang="fa-IR" sz="2800" dirty="0">
                <a:cs typeface="B Nazanin" pitchFamily="2" charset="-78"/>
              </a:rPr>
              <a:t>مرحله </a:t>
            </a:r>
            <a:r>
              <a:rPr lang="fa-IR" sz="2800" dirty="0" err="1">
                <a:cs typeface="B Nazanin" pitchFamily="2" charset="-78"/>
              </a:rPr>
              <a:t>كميته</a:t>
            </a:r>
            <a:r>
              <a:rPr lang="fa-IR" sz="2800" dirty="0">
                <a:cs typeface="B Nazanin" pitchFamily="2" charset="-78"/>
              </a:rPr>
              <a:t> </a:t>
            </a:r>
            <a:r>
              <a:rPr lang="fa-IR" sz="2800" dirty="0" err="1">
                <a:cs typeface="B Nazanin" pitchFamily="2" charset="-78"/>
              </a:rPr>
              <a:t>ملي</a:t>
            </a:r>
            <a:r>
              <a:rPr lang="fa-IR" sz="2800" dirty="0">
                <a:cs typeface="B Nazanin" pitchFamily="2" charset="-78"/>
              </a:rPr>
              <a:t> ( صحه </a:t>
            </a:r>
            <a:r>
              <a:rPr lang="fa-IR" sz="2800" dirty="0" err="1">
                <a:cs typeface="B Nazanin" pitchFamily="2" charset="-78"/>
              </a:rPr>
              <a:t>گذاري</a:t>
            </a:r>
            <a:r>
              <a:rPr lang="fa-IR" sz="2800" dirty="0">
                <a:cs typeface="B Nazanin" pitchFamily="2" charset="-78"/>
              </a:rPr>
              <a:t> ) </a:t>
            </a:r>
          </a:p>
          <a:p>
            <a:pPr algn="r" rtl="1">
              <a:defRPr/>
            </a:pPr>
            <a:r>
              <a:rPr lang="fa-IR" sz="2800" dirty="0">
                <a:cs typeface="B Nazanin" pitchFamily="2" charset="-78"/>
              </a:rPr>
              <a:t>مرحله </a:t>
            </a:r>
            <a:r>
              <a:rPr lang="fa-IR" sz="2800" dirty="0" err="1">
                <a:cs typeface="B Nazanin" pitchFamily="2" charset="-78"/>
              </a:rPr>
              <a:t>كميته</a:t>
            </a:r>
            <a:r>
              <a:rPr lang="fa-IR" sz="2800" dirty="0">
                <a:cs typeface="B Nazanin" pitchFamily="2" charset="-78"/>
              </a:rPr>
              <a:t> </a:t>
            </a:r>
            <a:r>
              <a:rPr lang="fa-IR" sz="2800" dirty="0" err="1">
                <a:cs typeface="B Nazanin" pitchFamily="2" charset="-78"/>
              </a:rPr>
              <a:t>ويژه</a:t>
            </a:r>
            <a:r>
              <a:rPr lang="fa-IR" sz="2800" dirty="0">
                <a:cs typeface="B Nazanin" pitchFamily="2" charset="-78"/>
              </a:rPr>
              <a:t> </a:t>
            </a:r>
          </a:p>
          <a:p>
            <a:pPr algn="r" rtl="1">
              <a:defRPr/>
            </a:pPr>
            <a:r>
              <a:rPr lang="fa-IR" sz="2800" dirty="0">
                <a:cs typeface="B Nazanin" pitchFamily="2" charset="-78"/>
              </a:rPr>
              <a:t>مرحله چاپ و اخذ شماره استاندارد </a:t>
            </a:r>
            <a:r>
              <a:rPr lang="fa-IR" sz="2800" dirty="0" err="1">
                <a:cs typeface="B Nazanin" pitchFamily="2" charset="-78"/>
              </a:rPr>
              <a:t>ملي</a:t>
            </a:r>
            <a:r>
              <a:rPr lang="fa-IR" sz="2800" dirty="0">
                <a:cs typeface="B Nazanin" pitchFamily="2" charset="-78"/>
              </a:rPr>
              <a:t> </a:t>
            </a:r>
            <a:endParaRPr lang="en-US" sz="2800" dirty="0">
              <a:cs typeface="B Nazanin" pitchFamily="2" charset="-7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روجلدی</a:t>
            </a:r>
          </a:p>
        </p:txBody>
      </p:sp>
      <p:sp>
        <p:nvSpPr>
          <p:cNvPr id="3" name="Content Placeholder 2"/>
          <p:cNvSpPr>
            <a:spLocks noGrp="1"/>
          </p:cNvSpPr>
          <p:nvPr>
            <p:ph sz="quarter" idx="1"/>
          </p:nvPr>
        </p:nvSpPr>
        <p:spPr/>
        <p:txBody>
          <a:bodyPr>
            <a:noAutofit/>
          </a:bodyPr>
          <a:lstStyle/>
          <a:p>
            <a:pPr>
              <a:buFont typeface="Wingdings" pitchFamily="2" charset="2"/>
              <a:buChar char="Ø"/>
            </a:pPr>
            <a:r>
              <a:rPr lang="fa-IR" sz="2800" dirty="0">
                <a:cs typeface="B Nazanin" pitchFamily="2" charset="-78"/>
              </a:rPr>
              <a:t>طرح روجلدی باید مطابق پیوست چ باشد؛</a:t>
            </a:r>
          </a:p>
          <a:p>
            <a:pPr>
              <a:buFont typeface="Wingdings" pitchFamily="2" charset="2"/>
              <a:buChar char="Ø"/>
            </a:pPr>
            <a:r>
              <a:rPr lang="fa-IR" sz="2800" dirty="0">
                <a:cs typeface="B Nazanin" pitchFamily="2" charset="-78"/>
              </a:rPr>
              <a:t>عنوان به زبان فارسی و انگلیسی؛</a:t>
            </a:r>
          </a:p>
          <a:p>
            <a:pPr>
              <a:buFont typeface="Wingdings" pitchFamily="2" charset="2"/>
              <a:buChar char="Ø"/>
            </a:pPr>
            <a:r>
              <a:rPr lang="fa-IR" sz="2800" dirty="0">
                <a:cs typeface="B Nazanin" pitchFamily="2" charset="-78"/>
              </a:rPr>
              <a:t>شمارۀ طبقه بندی بین المللی استانداردها (</a:t>
            </a:r>
            <a:r>
              <a:rPr lang="en-US" sz="2800" dirty="0">
                <a:cs typeface="B Nazanin" pitchFamily="2" charset="-78"/>
              </a:rPr>
              <a:t>ICS</a:t>
            </a:r>
            <a:r>
              <a:rPr lang="fa-IR" sz="2800" dirty="0">
                <a:cs typeface="B Nazanin" pitchFamily="2" charset="-78"/>
              </a:rPr>
              <a:t>) روی جلد پایین صفحه (وسط چین)</a:t>
            </a:r>
          </a:p>
          <a:p>
            <a:pPr>
              <a:buFont typeface="Wingdings" pitchFamily="2" charset="2"/>
              <a:buChar char="v"/>
            </a:pPr>
            <a:r>
              <a:rPr lang="fa-IR" sz="2800" dirty="0">
                <a:cs typeface="B Nazanin" pitchFamily="2" charset="-78"/>
              </a:rPr>
              <a:t>طرح روی جلد با توجه به ماهیت استاندارد مطابق پیوست چ باشد:</a:t>
            </a:r>
          </a:p>
          <a:p>
            <a:pPr>
              <a:buNone/>
            </a:pPr>
            <a:r>
              <a:rPr lang="fa-IR" sz="2800" dirty="0">
                <a:cs typeface="B Nazanin" pitchFamily="2" charset="-78"/>
              </a:rPr>
              <a:t>- جدید</a:t>
            </a:r>
          </a:p>
          <a:p>
            <a:pPr>
              <a:buNone/>
            </a:pPr>
            <a:r>
              <a:rPr lang="fa-IR" sz="2800" dirty="0">
                <a:cs typeface="B Nazanin" pitchFamily="2" charset="-78"/>
              </a:rPr>
              <a:t>- تجدیدنظر</a:t>
            </a:r>
          </a:p>
          <a:p>
            <a:pPr>
              <a:buNone/>
            </a:pPr>
            <a:r>
              <a:rPr lang="fa-IR" sz="2800" dirty="0">
                <a:cs typeface="B Nazanin" pitchFamily="2" charset="-78"/>
              </a:rPr>
              <a:t>- اصلاحیه</a:t>
            </a:r>
          </a:p>
          <a:p>
            <a:pPr>
              <a:buNone/>
            </a:pPr>
            <a:r>
              <a:rPr lang="fa-IR" sz="2800" dirty="0">
                <a:cs typeface="B Nazanin" pitchFamily="2" charset="-78"/>
              </a:rPr>
              <a:t>- پذیرش شده</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روجلدی</a:t>
            </a:r>
            <a:endParaRPr lang="fa-IR" sz="4000" dirty="0">
              <a:solidFill>
                <a:srgbClr val="FF0000"/>
              </a:solidFill>
            </a:endParaRPr>
          </a:p>
        </p:txBody>
      </p:sp>
      <p:sp>
        <p:nvSpPr>
          <p:cNvPr id="3" name="Content Placeholder 2"/>
          <p:cNvSpPr>
            <a:spLocks noGrp="1"/>
          </p:cNvSpPr>
          <p:nvPr>
            <p:ph sz="quarter" idx="1"/>
          </p:nvPr>
        </p:nvSpPr>
        <p:spPr/>
        <p:txBody>
          <a:bodyPr/>
          <a:lstStyle/>
          <a:p>
            <a:r>
              <a:rPr lang="fa-IR" sz="3200" dirty="0">
                <a:cs typeface="B Nazanin" pitchFamily="2" charset="-78"/>
              </a:rPr>
              <a:t>بعضی از استانداردها چند </a:t>
            </a:r>
            <a:r>
              <a:rPr lang="en-US" sz="3200" dirty="0">
                <a:cs typeface="B Nazanin" pitchFamily="2" charset="-78"/>
              </a:rPr>
              <a:t>ICS</a:t>
            </a:r>
            <a:r>
              <a:rPr lang="fa-IR" sz="3200" dirty="0">
                <a:cs typeface="B Nazanin" pitchFamily="2" charset="-78"/>
              </a:rPr>
              <a:t> وجود داشته باشد:</a:t>
            </a:r>
          </a:p>
          <a:p>
            <a:r>
              <a:rPr lang="fa-IR" sz="3200" dirty="0">
                <a:cs typeface="B Nazanin" pitchFamily="2" charset="-78"/>
              </a:rPr>
              <a:t>باید در پایین صفحه، اولیت شمارۀ </a:t>
            </a:r>
            <a:r>
              <a:rPr lang="en-US" sz="3200" dirty="0">
                <a:cs typeface="B Nazanin" pitchFamily="2" charset="-78"/>
              </a:rPr>
              <a:t>ICS</a:t>
            </a:r>
            <a:r>
              <a:rPr lang="fa-IR" sz="3200" dirty="0">
                <a:cs typeface="B Nazanin" pitchFamily="2" charset="-78"/>
              </a:rPr>
              <a:t> مربوط به رشتۀ اصلی و مابقی شماره های </a:t>
            </a:r>
            <a:r>
              <a:rPr lang="en-US" sz="3200" dirty="0">
                <a:cs typeface="B Nazanin" pitchFamily="2" charset="-78"/>
              </a:rPr>
              <a:t>ICS</a:t>
            </a:r>
            <a:r>
              <a:rPr lang="fa-IR" sz="3200" dirty="0">
                <a:cs typeface="B Nazanin" pitchFamily="2" charset="-78"/>
              </a:rPr>
              <a:t> به ترتیب صعودی با نقطه ویرگول جدا می شود. </a:t>
            </a:r>
          </a:p>
          <a:p>
            <a:endParaRPr lang="fa-IR" sz="3200" dirty="0">
              <a:cs typeface="B Nazanin" pitchFamily="2" charset="-78"/>
            </a:endParaRPr>
          </a:p>
          <a:p>
            <a:r>
              <a:rPr lang="fa-IR" sz="3200" dirty="0">
                <a:cs typeface="B Nazanin" pitchFamily="2" charset="-78"/>
              </a:rPr>
              <a:t>مثال : </a:t>
            </a:r>
          </a:p>
          <a:p>
            <a:pPr algn="l">
              <a:buNone/>
            </a:pPr>
            <a:r>
              <a:rPr lang="en-US" dirty="0">
                <a:cs typeface="+mj-cs"/>
              </a:rPr>
              <a:t>ICS: 83.140.50 ; 91.10005</a:t>
            </a:r>
            <a:endParaRPr lang="fa-IR" dirty="0">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rgbClr val="FF0000"/>
                </a:solidFill>
                <a:cs typeface="B Nazanin" pitchFamily="2" charset="-78"/>
              </a:rPr>
              <a:t>عنوان استاندارد</a:t>
            </a:r>
            <a:endParaRPr lang="fa-IR" sz="4000" dirty="0">
              <a:solidFill>
                <a:srgbClr val="FF0000"/>
              </a:solidFill>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fa-IR" sz="3200" dirty="0">
                <a:cs typeface="B Nazanin" pitchFamily="2" charset="-78"/>
              </a:rPr>
              <a:t>شامل سه جزء است:</a:t>
            </a:r>
          </a:p>
          <a:p>
            <a:pPr>
              <a:buNone/>
            </a:pPr>
            <a:endParaRPr lang="fa-IR" sz="3200" dirty="0">
              <a:cs typeface="B Nazanin" pitchFamily="2" charset="-78"/>
            </a:endParaRPr>
          </a:p>
          <a:p>
            <a:pPr>
              <a:buFont typeface="Wingdings" pitchFamily="2" charset="2"/>
              <a:buChar char="q"/>
            </a:pPr>
            <a:r>
              <a:rPr lang="fa-IR" sz="3200" dirty="0">
                <a:cs typeface="B Nazanin" pitchFamily="2" charset="-78"/>
              </a:rPr>
              <a:t>الف- جزء مقدماتی(مشروط) جنبۀ عمومی استاندارد</a:t>
            </a:r>
          </a:p>
          <a:p>
            <a:pPr>
              <a:buFont typeface="Wingdings" pitchFamily="2" charset="2"/>
              <a:buChar char="q"/>
            </a:pPr>
            <a:r>
              <a:rPr lang="fa-IR" sz="3200" dirty="0">
                <a:cs typeface="B Nazanin" pitchFamily="2" charset="-78"/>
              </a:rPr>
              <a:t>ب- جزء اصلی(اجباری) موضوع اصلی استاندارد</a:t>
            </a:r>
          </a:p>
          <a:p>
            <a:pPr>
              <a:buFont typeface="Wingdings" pitchFamily="2" charset="2"/>
              <a:buChar char="q"/>
            </a:pPr>
            <a:r>
              <a:rPr lang="fa-IR" sz="3200" dirty="0">
                <a:cs typeface="B Nazanin" pitchFamily="2" charset="-78"/>
              </a:rPr>
              <a:t>پ- جزء مکمل(مشروط) جنبۀ خاصی از موضوع استاندارد و تمایز آن استاندارد از سایر استانداردها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1416</TotalTime>
  <Words>3155</Words>
  <Application>Microsoft Office PowerPoint</Application>
  <PresentationFormat>On-screen Show (4:3)</PresentationFormat>
  <Paragraphs>326</Paragraphs>
  <Slides>58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58</vt:i4>
      </vt:variant>
    </vt:vector>
  </HeadingPairs>
  <TitlesOfParts>
    <vt:vector size="64" baseType="lpstr">
      <vt:lpstr>Arial Black</vt:lpstr>
      <vt:lpstr>Calibri</vt:lpstr>
      <vt:lpstr>Century Schoolbook</vt:lpstr>
      <vt:lpstr>Wingdings</vt:lpstr>
      <vt:lpstr>Wingdings 2</vt:lpstr>
      <vt:lpstr>Oriel</vt:lpstr>
      <vt:lpstr> به نام مهندس هستی </vt:lpstr>
      <vt:lpstr>تدوين استاندارد </vt:lpstr>
      <vt:lpstr>اصول استاندارد كردن </vt:lpstr>
      <vt:lpstr>سطوح استانداردها</vt:lpstr>
      <vt:lpstr>جنبه هاي استاندارد </vt:lpstr>
      <vt:lpstr>مراحل تدوين استاندارد ملي ايران </vt:lpstr>
      <vt:lpstr>روجلدی</vt:lpstr>
      <vt:lpstr>روجلدی</vt:lpstr>
      <vt:lpstr>عنوان استاندارد</vt:lpstr>
      <vt:lpstr>عنوان استاندارد</vt:lpstr>
      <vt:lpstr>صفحۀ داخل جلد و صفحۀ آشنایی با سازمان ملی</vt:lpstr>
      <vt:lpstr>کمیسیون تدوین استاندارد</vt:lpstr>
      <vt:lpstr>فهرست مندرجات</vt:lpstr>
      <vt:lpstr>پیش گفتار </vt:lpstr>
      <vt:lpstr>روش های انواع تدوین با استفاده از منابع بین المللی  </vt:lpstr>
      <vt:lpstr>مقدمه </vt:lpstr>
      <vt:lpstr>هدف و دامنۀ کاربرد</vt:lpstr>
      <vt:lpstr>مراجع الزامی</vt:lpstr>
      <vt:lpstr>مراجع الزامی</vt:lpstr>
      <vt:lpstr>مراجع الزامی</vt:lpstr>
      <vt:lpstr>مراجع الزامی</vt:lpstr>
      <vt:lpstr>اصطلاحات و تعاریف </vt:lpstr>
      <vt:lpstr>اصطلاحات و تعاریف </vt:lpstr>
      <vt:lpstr>اصطلاحات و تعاریف </vt:lpstr>
      <vt:lpstr>نمادها و کوته نوشت </vt:lpstr>
      <vt:lpstr>الزامات </vt:lpstr>
      <vt:lpstr>نمونه برداری / نمونه گیری</vt:lpstr>
      <vt:lpstr>روش آزمون </vt:lpstr>
      <vt:lpstr>طبقه بندی، درجه بندی، شناسه گذاری و کدگذاری </vt:lpstr>
      <vt:lpstr>پیوست الزامی</vt:lpstr>
      <vt:lpstr>کتابنامه </vt:lpstr>
      <vt:lpstr>نکات دستوری </vt:lpstr>
      <vt:lpstr>نکات دستوری </vt:lpstr>
      <vt:lpstr>نشانه های سجاوندی</vt:lpstr>
      <vt:lpstr>نام و نشان های تجاری </vt:lpstr>
      <vt:lpstr>ارجاعات </vt:lpstr>
      <vt:lpstr>ارجاع به شکل های و جدول ها</vt:lpstr>
      <vt:lpstr>ارجاعات به سایر استانداردها </vt:lpstr>
      <vt:lpstr>New work item - NWI</vt:lpstr>
      <vt:lpstr>ادامه </vt:lpstr>
      <vt:lpstr>NWIP معیارهاي تایید</vt:lpstr>
      <vt:lpstr>تشریح بندهاي فرم پیشنهاد</vt:lpstr>
      <vt:lpstr>تشریح بند هاي فرم پیشنهاد</vt:lpstr>
      <vt:lpstr>scope </vt:lpstr>
      <vt:lpstr>scope</vt:lpstr>
      <vt:lpstr>پیشنهاد جدید – اصول کلی</vt:lpstr>
      <vt:lpstr>توجیه </vt:lpstr>
      <vt:lpstr>توجیه</vt:lpstr>
      <vt:lpstr>پیشنهاد مرحله راي گیري</vt:lpstr>
      <vt:lpstr>پیشنهاد مرحله راي گیري</vt:lpstr>
      <vt:lpstr>نوع مدرك ، نوع انتشار </vt:lpstr>
      <vt:lpstr>زمان انتشار </vt:lpstr>
      <vt:lpstr>ارتباط و تاثیر بر کار موجود </vt:lpstr>
      <vt:lpstr>همکاری و ارتباط </vt:lpstr>
      <vt:lpstr>ذي نفعان تحت تاثیر(از استانداردها) </vt:lpstr>
      <vt:lpstr>نکات مورد توجه در نوشتن پیشنهاد </vt:lpstr>
      <vt:lpstr>نکات مورد توجه در نوشتن پیشنهاد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مهندس هستی</dc:title>
  <dc:creator>Mad DynamiX</dc:creator>
  <cp:lastModifiedBy>User</cp:lastModifiedBy>
  <cp:revision>44</cp:revision>
  <dcterms:created xsi:type="dcterms:W3CDTF">2006-08-16T00:00:00Z</dcterms:created>
  <dcterms:modified xsi:type="dcterms:W3CDTF">2019-03-05T05:11:06Z</dcterms:modified>
</cp:coreProperties>
</file>